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72" r:id="rId10"/>
    <p:sldId id="276" r:id="rId11"/>
    <p:sldId id="275" r:id="rId12"/>
    <p:sldId id="269" r:id="rId13"/>
    <p:sldId id="271" r:id="rId14"/>
    <p:sldId id="273" r:id="rId15"/>
    <p:sldId id="278" r:id="rId16"/>
    <p:sldId id="277"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1" autoAdjust="0"/>
    <p:restoredTop sz="94660"/>
  </p:normalViewPr>
  <p:slideViewPr>
    <p:cSldViewPr>
      <p:cViewPr varScale="1">
        <p:scale>
          <a:sx n="68" d="100"/>
          <a:sy n="68" d="100"/>
        </p:scale>
        <p:origin x="-8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C5C575-8F09-4FF3-ACC6-609A2333D69B}" type="datetimeFigureOut">
              <a:rPr lang="en-US" smtClean="0"/>
              <a:t>3/17/2016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C6DCC3-9C80-4A99-8AFC-F4A626BF933B}" type="slidenum">
              <a:rPr lang="en-US" smtClean="0"/>
              <a:t>‹#›</a:t>
            </a:fld>
            <a:endParaRPr lang="en-US"/>
          </a:p>
        </p:txBody>
      </p:sp>
    </p:spTree>
    <p:extLst>
      <p:ext uri="{BB962C8B-B14F-4D97-AF65-F5344CB8AC3E}">
        <p14:creationId xmlns:p14="http://schemas.microsoft.com/office/powerpoint/2010/main" val="892253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6DCC3-9C80-4A99-8AFC-F4A626BF933B}" type="slidenum">
              <a:rPr lang="en-US" smtClean="0"/>
              <a:t>1</a:t>
            </a:fld>
            <a:endParaRPr lang="en-US"/>
          </a:p>
        </p:txBody>
      </p:sp>
    </p:spTree>
    <p:extLst>
      <p:ext uri="{BB962C8B-B14F-4D97-AF65-F5344CB8AC3E}">
        <p14:creationId xmlns:p14="http://schemas.microsoft.com/office/powerpoint/2010/main" val="281278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6DCC3-9C80-4A99-8AFC-F4A626BF933B}" type="slidenum">
              <a:rPr lang="en-US" smtClean="0"/>
              <a:t>4</a:t>
            </a:fld>
            <a:endParaRPr lang="en-US"/>
          </a:p>
        </p:txBody>
      </p:sp>
    </p:spTree>
    <p:extLst>
      <p:ext uri="{BB962C8B-B14F-4D97-AF65-F5344CB8AC3E}">
        <p14:creationId xmlns:p14="http://schemas.microsoft.com/office/powerpoint/2010/main" val="847913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6DCC3-9C80-4A99-8AFC-F4A626BF933B}"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42721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610919-51B9-4FFC-9090-22F1BB10DB95}"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105026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610919-51B9-4FFC-9090-22F1BB10DB95}"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655791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610919-51B9-4FFC-9090-22F1BB10DB95}"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3937679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610919-51B9-4FFC-9090-22F1BB10DB95}"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47157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610919-51B9-4FFC-9090-22F1BB10DB95}" type="datetimeFigureOut">
              <a:rPr lang="en-US" smtClean="0"/>
              <a:t>3/17/2016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283443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610919-51B9-4FFC-9090-22F1BB10DB95}" type="datetimeFigureOut">
              <a:rPr lang="en-US" smtClean="0"/>
              <a:t>3/17/2016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1195953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10919-51B9-4FFC-9090-22F1BB10DB95}" type="datetimeFigureOut">
              <a:rPr lang="en-US" smtClean="0"/>
              <a:t>3/17/2016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412104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610919-51B9-4FFC-9090-22F1BB10DB95}"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303952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610919-51B9-4FFC-9090-22F1BB10DB95}"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4116165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610919-51B9-4FFC-9090-22F1BB10DB95}"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1133021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610919-51B9-4FFC-9090-22F1BB10DB95}"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63AE9-8BE6-4363-9778-36C5A45DB196}" type="slidenum">
              <a:rPr lang="en-US" smtClean="0"/>
              <a:t>‹#›</a:t>
            </a:fld>
            <a:endParaRPr lang="en-US"/>
          </a:p>
        </p:txBody>
      </p:sp>
    </p:spTree>
    <p:extLst>
      <p:ext uri="{BB962C8B-B14F-4D97-AF65-F5344CB8AC3E}">
        <p14:creationId xmlns:p14="http://schemas.microsoft.com/office/powerpoint/2010/main" val="4230446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610919-51B9-4FFC-9090-22F1BB10DB95}" type="datetimeFigureOut">
              <a:rPr lang="en-US" smtClean="0"/>
              <a:t>3/17/2016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63AE9-8BE6-4363-9778-36C5A45DB196}" type="slidenum">
              <a:rPr lang="en-US" smtClean="0"/>
              <a:t>‹#›</a:t>
            </a:fld>
            <a:endParaRPr lang="en-US"/>
          </a:p>
        </p:txBody>
      </p:sp>
    </p:spTree>
    <p:extLst>
      <p:ext uri="{BB962C8B-B14F-4D97-AF65-F5344CB8AC3E}">
        <p14:creationId xmlns:p14="http://schemas.microsoft.com/office/powerpoint/2010/main" val="1084460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de/maps/place/Konzerthaus+Freiburg/@47.9960195,7.8400108,17z/data=!3m1!4b1!4m2!3m1!1s0x47911b61845e0caf:0x581c200fda76644b"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japantimes.co.jp/news/2016/03/06/national/ships-prepare-return-331-kg-plutonium-stash-japan-u-s/#.VttLNv32aM9"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china.org.cn/opinion/node_7074951.htm"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theguardian.com/world/isis"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thehindu.com/opinion/lead/happymon-jacob-our-national-security-mismanagement/article8357414.ece"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gov.uk/government/uploads/system/uploads/attachment_data/file/505178/UKFRS_Civil_Nuclear_Energy_2_March.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www.theguardian.com/world/isi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ved=0ahUKEwiZnbuMj7HLAhXva5oKHc2XAB8QjRwIBw&amp;url=http://www.securitynewsdesk.com/the-mets-mark-rowley-opens-world-counter-terror-congress-at-ctx-2015/&amp;psig=AFQjCNHlkmL7-GPsV4xfRB740k82RfXGKg&amp;ust=1457527439277335"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hyperlink" Target="https://twitter.com/Gottemoeller"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1066800"/>
            <a:ext cx="13030200" cy="3886199"/>
          </a:xfrm>
        </p:spPr>
        <p:txBody>
          <a:bodyPr/>
          <a:lstStyle/>
          <a:p>
            <a:r>
              <a:rPr lang="en-US" dirty="0" smtClean="0"/>
              <a:t> </a:t>
            </a:r>
            <a:endParaRPr lang="en-US" dirty="0"/>
          </a:p>
        </p:txBody>
      </p:sp>
      <p:sp>
        <p:nvSpPr>
          <p:cNvPr id="3" name="Subtitle 2"/>
          <p:cNvSpPr>
            <a:spLocks noGrp="1"/>
          </p:cNvSpPr>
          <p:nvPr>
            <p:ph type="subTitle" idx="1"/>
          </p:nvPr>
        </p:nvSpPr>
        <p:spPr>
          <a:xfrm>
            <a:off x="-6781800" y="-838200"/>
            <a:ext cx="6400800" cy="5334000"/>
          </a:xfrm>
        </p:spPr>
        <p:txBody>
          <a:bodyPr>
            <a:normAutofit/>
          </a:bodyPr>
          <a:lstStyle/>
          <a:p>
            <a:endParaRPr lang="en-US" b="1" dirty="0" smtClean="0"/>
          </a:p>
          <a:p>
            <a:endParaRPr lang="en-US" b="1" dirty="0"/>
          </a:p>
          <a:p>
            <a:endParaRPr lang="en-US" b="1" dirty="0" smtClean="0"/>
          </a:p>
          <a:p>
            <a:endParaRPr lang="en-US" b="1" dirty="0"/>
          </a:p>
          <a:p>
            <a:endParaRPr lang="en-US" b="1" dirty="0" smtClean="0"/>
          </a:p>
          <a:p>
            <a:endParaRPr lang="en-US" b="1" dirty="0"/>
          </a:p>
          <a:p>
            <a:endParaRPr lang="en-US" b="1" dirty="0" smtClean="0"/>
          </a:p>
          <a:p>
            <a:r>
              <a:rPr lang="en-US" b="1" dirty="0" smtClean="0"/>
              <a:t>.</a:t>
            </a:r>
            <a:endParaRPr lang="en-US" dirty="0"/>
          </a:p>
        </p:txBody>
      </p:sp>
      <p:sp>
        <p:nvSpPr>
          <p:cNvPr id="4" name="Rectangle 3"/>
          <p:cNvSpPr/>
          <p:nvPr/>
        </p:nvSpPr>
        <p:spPr>
          <a:xfrm flipV="1">
            <a:off x="838200" y="1143000"/>
            <a:ext cx="7543800" cy="369332"/>
          </a:xfrm>
          <a:prstGeom prst="rect">
            <a:avLst/>
          </a:prstGeom>
        </p:spPr>
        <p:txBody>
          <a:bodyPr wrap="square">
            <a:spAutoFit/>
          </a:bodyPr>
          <a:lstStyle/>
          <a:p>
            <a:r>
              <a:rPr lang="en-US" dirty="0" smtClean="0">
                <a:solidFill>
                  <a:srgbClr val="EBEAE5"/>
                </a:solidFill>
                <a:effectLst/>
              </a:rPr>
              <a:t>from others”</a:t>
            </a:r>
            <a:endParaRPr lang="en-US" dirty="0">
              <a:solidFill>
                <a:srgbClr val="EBEAE5"/>
              </a:solidFill>
              <a:effectLst/>
            </a:endParaRPr>
          </a:p>
        </p:txBody>
      </p:sp>
      <p:sp>
        <p:nvSpPr>
          <p:cNvPr id="5" name="Rectangle 4"/>
          <p:cNvSpPr/>
          <p:nvPr/>
        </p:nvSpPr>
        <p:spPr>
          <a:xfrm>
            <a:off x="2286000" y="-84526"/>
            <a:ext cx="4572000" cy="5865708"/>
          </a:xfrm>
          <a:prstGeom prst="rect">
            <a:avLst/>
          </a:prstGeom>
        </p:spPr>
        <p:txBody>
          <a:bodyPr>
            <a:spAutoFit/>
          </a:bodyPr>
          <a:lstStyle/>
          <a:p>
            <a:pPr>
              <a:lnSpc>
                <a:spcPct val="115000"/>
              </a:lnSpc>
              <a:spcAft>
                <a:spcPts val="1000"/>
              </a:spcAft>
            </a:pPr>
            <a:r>
              <a:rPr lang="en-GB" sz="3200" b="1" dirty="0" smtClean="0">
                <a:solidFill>
                  <a:srgbClr val="FF0000"/>
                </a:solidFill>
                <a:effectLst/>
                <a:latin typeface="Arial"/>
                <a:ea typeface="Times New Roman"/>
                <a:cs typeface="Times New Roman"/>
              </a:rPr>
              <a:t>Nuclear’ s insecure future </a:t>
            </a:r>
          </a:p>
          <a:p>
            <a:pPr>
              <a:lnSpc>
                <a:spcPct val="115000"/>
              </a:lnSpc>
              <a:spcAft>
                <a:spcPts val="1000"/>
              </a:spcAft>
            </a:pPr>
            <a:r>
              <a:rPr lang="en-GB" sz="3200" b="1" dirty="0" smtClean="0">
                <a:solidFill>
                  <a:srgbClr val="FF0000"/>
                </a:solidFill>
                <a:latin typeface="Arial"/>
                <a:ea typeface="Calibri"/>
                <a:cs typeface="Times New Roman"/>
              </a:rPr>
              <a:t>Houses </a:t>
            </a:r>
            <a:r>
              <a:rPr lang="en-GB" sz="3200" b="1" dirty="0" smtClean="0">
                <a:solidFill>
                  <a:srgbClr val="FF0000"/>
                </a:solidFill>
                <a:latin typeface="Arial"/>
                <a:ea typeface="Calibri"/>
                <a:cs typeface="Times New Roman"/>
              </a:rPr>
              <a:t>of Parliament</a:t>
            </a:r>
            <a:endParaRPr lang="en-US" sz="1600" dirty="0">
              <a:ea typeface="Calibri"/>
              <a:cs typeface="Times New Roman"/>
            </a:endParaRPr>
          </a:p>
          <a:p>
            <a:pPr>
              <a:lnSpc>
                <a:spcPct val="115000"/>
              </a:lnSpc>
              <a:spcBef>
                <a:spcPts val="375"/>
              </a:spcBef>
              <a:spcAft>
                <a:spcPts val="1125"/>
              </a:spcAft>
            </a:pPr>
            <a:r>
              <a:rPr lang="en-US" sz="2400" b="1" dirty="0" smtClean="0">
                <a:solidFill>
                  <a:srgbClr val="839D1B"/>
                </a:solidFill>
                <a:effectLst/>
                <a:latin typeface="inherit"/>
                <a:ea typeface="Times New Roman"/>
                <a:cs typeface="Arial"/>
              </a:rPr>
              <a:t>17 March 2016</a:t>
            </a:r>
            <a:endParaRPr lang="en-US" sz="1600" dirty="0">
              <a:ea typeface="Calibri"/>
              <a:cs typeface="Times New Roman"/>
            </a:endParaRPr>
          </a:p>
          <a:p>
            <a:pPr algn="ctr">
              <a:lnSpc>
                <a:spcPct val="115000"/>
              </a:lnSpc>
              <a:spcBef>
                <a:spcPts val="375"/>
              </a:spcBef>
              <a:spcAft>
                <a:spcPts val="1125"/>
              </a:spcAft>
            </a:pPr>
            <a:r>
              <a:rPr lang="en-US" b="1" dirty="0" smtClean="0">
                <a:solidFill>
                  <a:srgbClr val="839D1B"/>
                </a:solidFill>
                <a:effectLst/>
                <a:latin typeface="inherit"/>
                <a:ea typeface="Times New Roman"/>
                <a:cs typeface="Arial"/>
              </a:rPr>
              <a:t>”</a:t>
            </a:r>
            <a:endParaRPr lang="en-US" dirty="0">
              <a:ea typeface="Calibri"/>
              <a:cs typeface="Times New Roman"/>
            </a:endParaRPr>
          </a:p>
          <a:p>
            <a:pPr>
              <a:lnSpc>
                <a:spcPct val="115000"/>
              </a:lnSpc>
            </a:pPr>
            <a:r>
              <a:rPr lang="en-US" sz="400" b="1" u="none" strike="noStrike" dirty="0" err="1" smtClean="0">
                <a:solidFill>
                  <a:srgbClr val="839D1B"/>
                </a:solidFill>
                <a:effectLst/>
                <a:latin typeface="Open Sans"/>
                <a:ea typeface="Times New Roman"/>
                <a:cs typeface="Arial"/>
                <a:hlinkClick r:id="rId3"/>
              </a:rPr>
              <a:t>Konzerthaus</a:t>
            </a:r>
            <a:r>
              <a:rPr lang="en-US" sz="400" b="1" u="none" strike="noStrike" dirty="0" smtClean="0">
                <a:solidFill>
                  <a:srgbClr val="839D1B"/>
                </a:solidFill>
                <a:effectLst/>
                <a:latin typeface="Open Sans"/>
                <a:ea typeface="Times New Roman"/>
                <a:cs typeface="Arial"/>
                <a:hlinkClick r:id="rId3"/>
              </a:rPr>
              <a:t/>
            </a:r>
            <a:br>
              <a:rPr lang="en-US" sz="400" b="1" u="none" strike="noStrike" dirty="0" smtClean="0">
                <a:solidFill>
                  <a:srgbClr val="839D1B"/>
                </a:solidFill>
                <a:effectLst/>
                <a:latin typeface="Open Sans"/>
                <a:ea typeface="Times New Roman"/>
                <a:cs typeface="Arial"/>
                <a:hlinkClick r:id="rId3"/>
              </a:rPr>
            </a:br>
            <a:r>
              <a:rPr lang="en-US" sz="400" b="1" u="none" strike="noStrike" dirty="0" smtClean="0">
                <a:solidFill>
                  <a:srgbClr val="839D1B"/>
                </a:solidFill>
                <a:effectLst/>
                <a:latin typeface="Open Sans"/>
                <a:ea typeface="Times New Roman"/>
                <a:cs typeface="Arial"/>
                <a:hlinkClick r:id="rId3"/>
              </a:rPr>
              <a:t>Freiburg</a:t>
            </a:r>
            <a:endParaRPr lang="en-US" sz="1600" dirty="0">
              <a:ea typeface="Calibri"/>
              <a:cs typeface="Times New Roman"/>
            </a:endParaRPr>
          </a:p>
          <a:p>
            <a:pPr>
              <a:lnSpc>
                <a:spcPct val="115000"/>
              </a:lnSpc>
            </a:pPr>
            <a:r>
              <a:rPr lang="en-US" b="1" dirty="0" smtClean="0">
                <a:solidFill>
                  <a:srgbClr val="0070C0"/>
                </a:solidFill>
                <a:effectLst/>
                <a:latin typeface="Arial"/>
                <a:ea typeface="Calibri"/>
                <a:cs typeface="Times New Roman"/>
              </a:rPr>
              <a:t>By </a:t>
            </a:r>
            <a:r>
              <a:rPr lang="en-US" b="1" dirty="0" err="1" smtClean="0">
                <a:solidFill>
                  <a:srgbClr val="0070C0"/>
                </a:solidFill>
                <a:effectLst/>
                <a:latin typeface="Arial"/>
                <a:ea typeface="Calibri"/>
                <a:cs typeface="Times New Roman"/>
              </a:rPr>
              <a:t>Dr</a:t>
            </a:r>
            <a:r>
              <a:rPr lang="en-US" b="1" dirty="0" smtClean="0">
                <a:solidFill>
                  <a:srgbClr val="0070C0"/>
                </a:solidFill>
                <a:effectLst/>
                <a:latin typeface="Arial"/>
                <a:ea typeface="Calibri"/>
                <a:cs typeface="Times New Roman"/>
              </a:rPr>
              <a:t> David Lowry</a:t>
            </a:r>
            <a:endParaRPr lang="en-US" sz="1600" dirty="0">
              <a:ea typeface="Calibri"/>
              <a:cs typeface="Times New Roman"/>
            </a:endParaRPr>
          </a:p>
          <a:p>
            <a:pPr>
              <a:lnSpc>
                <a:spcPct val="115000"/>
              </a:lnSpc>
            </a:pPr>
            <a:r>
              <a:rPr lang="en-US" b="1" dirty="0" smtClean="0">
                <a:solidFill>
                  <a:srgbClr val="0070C0"/>
                </a:solidFill>
                <a:effectLst/>
                <a:latin typeface="Arial"/>
                <a:ea typeface="Calibri"/>
                <a:cs typeface="Times New Roman"/>
              </a:rPr>
              <a:t>senior research fellow, Institute for Resource and Security Studies</a:t>
            </a:r>
            <a:r>
              <a:rPr lang="en-US" b="1" smtClean="0">
                <a:solidFill>
                  <a:srgbClr val="0070C0"/>
                </a:solidFill>
                <a:effectLst/>
                <a:latin typeface="Arial"/>
                <a:ea typeface="Calibri"/>
                <a:cs typeface="Times New Roman"/>
              </a:rPr>
              <a:t>, </a:t>
            </a:r>
            <a:r>
              <a:rPr lang="en-US" b="1" smtClean="0">
                <a:solidFill>
                  <a:srgbClr val="0070C0"/>
                </a:solidFill>
                <a:effectLst/>
                <a:latin typeface="Arial"/>
                <a:ea typeface="Calibri"/>
                <a:cs typeface="Times New Roman"/>
              </a:rPr>
              <a:t>Cambridge</a:t>
            </a:r>
            <a:r>
              <a:rPr lang="en-US" b="1" dirty="0" smtClean="0">
                <a:solidFill>
                  <a:srgbClr val="0070C0"/>
                </a:solidFill>
                <a:effectLst/>
                <a:latin typeface="Arial"/>
                <a:ea typeface="Calibri"/>
                <a:cs typeface="Times New Roman"/>
              </a:rPr>
              <a:t>, Ma. USA; member, Nuclear Waste Advisory Associates (UK); former director, European Proliferation Information Centre (EPIC), London and specialist researcher for Paul Flynn MP</a:t>
            </a:r>
            <a:endParaRPr lang="en-US" sz="1600" dirty="0">
              <a:ea typeface="Calibri"/>
              <a:cs typeface="Times New Roman"/>
            </a:endParaRPr>
          </a:p>
        </p:txBody>
      </p:sp>
    </p:spTree>
    <p:extLst>
      <p:ext uri="{BB962C8B-B14F-4D97-AF65-F5344CB8AC3E}">
        <p14:creationId xmlns:p14="http://schemas.microsoft.com/office/powerpoint/2010/main" val="64570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1udmfvw0p7cd2.cloudfront.net/wp-content/uploads/2016/03/n-plutonium-a-20160307-870x5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304" y="381000"/>
            <a:ext cx="8286750" cy="49434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43200" y="5486400"/>
            <a:ext cx="4572000" cy="1200329"/>
          </a:xfrm>
          <a:prstGeom prst="rect">
            <a:avLst/>
          </a:prstGeom>
        </p:spPr>
        <p:txBody>
          <a:bodyPr>
            <a:spAutoFit/>
          </a:bodyPr>
          <a:lstStyle/>
          <a:p>
            <a:r>
              <a:rPr lang="en-US" dirty="0" smtClean="0"/>
              <a:t>The Pacific Heron (left) and the Pacific Egret sit in Kobe on Saturday ahead of a 52-day voyage to transport 331 kg of toxic plutonium to the United States. | KYODO</a:t>
            </a:r>
            <a:endParaRPr lang="en-US" dirty="0"/>
          </a:p>
        </p:txBody>
      </p:sp>
    </p:spTree>
    <p:extLst>
      <p:ext uri="{BB962C8B-B14F-4D97-AF65-F5344CB8AC3E}">
        <p14:creationId xmlns:p14="http://schemas.microsoft.com/office/powerpoint/2010/main" val="339532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pPr marL="0" marR="0" fontAlgn="base">
              <a:lnSpc>
                <a:spcPts val="1800"/>
              </a:lnSpc>
              <a:spcBef>
                <a:spcPts val="0"/>
              </a:spcBef>
              <a:spcAft>
                <a:spcPts val="1000"/>
              </a:spcAft>
            </a:pPr>
            <a:r>
              <a:rPr lang="en-US" sz="3200" b="1" dirty="0">
                <a:ea typeface="+mn-ea"/>
                <a:cs typeface="+mn-cs"/>
              </a:rPr>
              <a:t>Ships prepare to return 331-kg plutonium </a:t>
            </a:r>
            <a:r>
              <a:rPr lang="en-US" sz="3200" b="1" dirty="0" smtClean="0">
                <a:ea typeface="+mn-ea"/>
                <a:cs typeface="+mn-cs"/>
              </a:rPr>
              <a:t>stash</a:t>
            </a:r>
            <a:br>
              <a:rPr lang="en-US" sz="3200" b="1" dirty="0" smtClean="0">
                <a:ea typeface="+mn-ea"/>
                <a:cs typeface="+mn-cs"/>
              </a:rPr>
            </a:br>
            <a:r>
              <a:rPr lang="en-US" sz="3200" b="1" dirty="0" smtClean="0">
                <a:ea typeface="+mn-ea"/>
                <a:cs typeface="+mn-cs"/>
              </a:rPr>
              <a:t> </a:t>
            </a:r>
            <a:r>
              <a:rPr lang="en-US" sz="3200" b="1" dirty="0">
                <a:ea typeface="+mn-ea"/>
                <a:cs typeface="+mn-cs"/>
              </a:rPr>
              <a:t>from Japan to U.S</a:t>
            </a:r>
            <a:r>
              <a:rPr lang="en-US" sz="3200" b="1" dirty="0" smtClean="0">
                <a:ea typeface="+mn-ea"/>
                <a:cs typeface="+mn-cs"/>
              </a:rPr>
              <a:t>.</a:t>
            </a:r>
            <a:r>
              <a:rPr lang="en-US" sz="3200" b="1" dirty="0" smtClean="0">
                <a:solidFill>
                  <a:prstClr val="black">
                    <a:tint val="75000"/>
                  </a:prstClr>
                </a:solidFill>
                <a:ea typeface="+mn-ea"/>
                <a:cs typeface="+mn-cs"/>
              </a:rPr>
              <a:t/>
            </a:r>
            <a:br>
              <a:rPr lang="en-US" sz="3200" b="1" dirty="0" smtClean="0">
                <a:solidFill>
                  <a:prstClr val="black">
                    <a:tint val="75000"/>
                  </a:prstClr>
                </a:solidFill>
                <a:ea typeface="+mn-ea"/>
                <a:cs typeface="+mn-cs"/>
              </a:rPr>
            </a:br>
            <a:r>
              <a:rPr lang="en-US" sz="3200" b="1" dirty="0" smtClean="0">
                <a:solidFill>
                  <a:prstClr val="black">
                    <a:tint val="75000"/>
                  </a:prstClr>
                </a:solidFill>
                <a:ea typeface="+mn-ea"/>
                <a:cs typeface="+mn-cs"/>
              </a:rPr>
              <a:t/>
            </a:r>
            <a:br>
              <a:rPr lang="en-US" sz="3200" b="1" dirty="0" smtClean="0">
                <a:solidFill>
                  <a:prstClr val="black">
                    <a:tint val="75000"/>
                  </a:prstClr>
                </a:solidFill>
                <a:ea typeface="+mn-ea"/>
                <a:cs typeface="+mn-cs"/>
              </a:rPr>
            </a:br>
            <a:r>
              <a:rPr lang="en-US" sz="3200" b="1" dirty="0" smtClean="0">
                <a:solidFill>
                  <a:prstClr val="black">
                    <a:tint val="75000"/>
                  </a:prstClr>
                </a:solidFill>
                <a:ea typeface="+mn-ea"/>
                <a:cs typeface="+mn-cs"/>
              </a:rPr>
              <a:t>(</a:t>
            </a:r>
            <a:r>
              <a:rPr lang="en-US" sz="3200" dirty="0" smtClean="0">
                <a:solidFill>
                  <a:srgbClr val="333333"/>
                </a:solidFill>
                <a:effectLst/>
                <a:latin typeface="Georgia"/>
                <a:ea typeface="Times New Roman"/>
                <a:cs typeface="Arial"/>
              </a:rPr>
              <a:t>Kyodo, </a:t>
            </a:r>
            <a:r>
              <a:rPr lang="en-US" sz="3200" dirty="0" smtClean="0">
                <a:solidFill>
                  <a:srgbClr val="333333"/>
                </a:solidFill>
                <a:effectLst/>
                <a:latin typeface="Pluto"/>
                <a:ea typeface="Times New Roman"/>
                <a:cs typeface="Arial"/>
              </a:rPr>
              <a:t>March 6, 2016) </a:t>
            </a:r>
            <a:r>
              <a:rPr lang="en-US" sz="2000" dirty="0">
                <a:ea typeface="Calibri"/>
                <a:cs typeface="Times New Roman"/>
              </a:rPr>
              <a:t/>
            </a:r>
            <a:br>
              <a:rPr lang="en-US" sz="2000" dirty="0">
                <a:ea typeface="Calibri"/>
                <a:cs typeface="Times New Roman"/>
              </a:rPr>
            </a:br>
            <a:r>
              <a:rPr lang="en-US" sz="3200" b="1" dirty="0" smtClean="0">
                <a:solidFill>
                  <a:prstClr val="black">
                    <a:tint val="75000"/>
                  </a:prstClr>
                </a:solidFill>
                <a:ea typeface="+mn-ea"/>
                <a:cs typeface="+mn-cs"/>
              </a:rPr>
              <a:t/>
            </a:r>
            <a:br>
              <a:rPr lang="en-US" sz="3200" b="1" dirty="0" smtClean="0">
                <a:solidFill>
                  <a:prstClr val="black">
                    <a:tint val="75000"/>
                  </a:prstClr>
                </a:solidFill>
                <a:ea typeface="+mn-ea"/>
                <a:cs typeface="+mn-cs"/>
              </a:rPr>
            </a:br>
            <a:r>
              <a:rPr lang="en-US" sz="900" b="1" u="none" strike="noStrike" dirty="0" smtClean="0">
                <a:solidFill>
                  <a:srgbClr val="E3120B"/>
                </a:solidFill>
                <a:effectLst/>
                <a:latin typeface="Arial"/>
                <a:ea typeface="Times New Roman"/>
                <a:cs typeface="Times New Roman"/>
                <a:hlinkClick r:id="rId2"/>
              </a:rPr>
              <a:t>http://www.japantimes.co.jp/news/2016/03/06/national/ships-prepare-return-331-kg-plutonium-stash-japan-u-s/#.VttLNv32aM9</a:t>
            </a:r>
            <a:r>
              <a:rPr lang="en-US" sz="4800" dirty="0">
                <a:ea typeface="Calibri"/>
                <a:cs typeface="Times New Roman"/>
              </a:rPr>
              <a:t/>
            </a:r>
            <a:br>
              <a:rPr lang="en-US" sz="4800" dirty="0">
                <a:ea typeface="Calibri"/>
                <a:cs typeface="Times New Roman"/>
              </a:rPr>
            </a:br>
            <a:r>
              <a:rPr lang="en-US" sz="3200" b="1" dirty="0">
                <a:solidFill>
                  <a:prstClr val="black">
                    <a:tint val="75000"/>
                  </a:prstClr>
                </a:solidFill>
                <a:ea typeface="+mn-ea"/>
                <a:cs typeface="+mn-cs"/>
              </a:rPr>
              <a:t/>
            </a:r>
            <a:br>
              <a:rPr lang="en-US" sz="3200" b="1" dirty="0">
                <a:solidFill>
                  <a:prstClr val="black">
                    <a:tint val="75000"/>
                  </a:prstClr>
                </a:solidFill>
                <a:ea typeface="+mn-ea"/>
                <a:cs typeface="+mn-cs"/>
              </a:rPr>
            </a:br>
            <a:r>
              <a:rPr lang="en-US" sz="3200" dirty="0">
                <a:solidFill>
                  <a:prstClr val="black">
                    <a:tint val="75000"/>
                  </a:prstClr>
                </a:solidFill>
                <a:ea typeface="+mn-ea"/>
                <a:cs typeface="+mn-cs"/>
              </a:rPr>
              <a:t/>
            </a:r>
            <a:br>
              <a:rPr lang="en-US" sz="3200" dirty="0">
                <a:solidFill>
                  <a:prstClr val="black">
                    <a:tint val="75000"/>
                  </a:prstClr>
                </a:solidFill>
                <a:ea typeface="+mn-ea"/>
                <a:cs typeface="+mn-cs"/>
              </a:rPr>
            </a:br>
            <a:endParaRPr lang="en-US" dirty="0"/>
          </a:p>
        </p:txBody>
      </p:sp>
    </p:spTree>
    <p:extLst>
      <p:ext uri="{BB962C8B-B14F-4D97-AF65-F5344CB8AC3E}">
        <p14:creationId xmlns:p14="http://schemas.microsoft.com/office/powerpoint/2010/main" val="536819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0"/>
            <a:ext cx="8534400" cy="5127045"/>
          </a:xfrm>
          <a:prstGeom prst="rect">
            <a:avLst/>
          </a:prstGeom>
        </p:spPr>
        <p:txBody>
          <a:bodyPr wrap="square">
            <a:spAutoFit/>
          </a:bodyPr>
          <a:lstStyle/>
          <a:p>
            <a:pPr>
              <a:lnSpc>
                <a:spcPct val="115000"/>
              </a:lnSpc>
            </a:pPr>
            <a:r>
              <a:rPr lang="en-US" b="1" dirty="0" smtClean="0">
                <a:solidFill>
                  <a:srgbClr val="000000"/>
                </a:solidFill>
                <a:effectLst/>
                <a:latin typeface="Arial"/>
                <a:ea typeface="Calibri"/>
                <a:cs typeface="Times New Roman"/>
              </a:rPr>
              <a:t> “More than 10 years after the 9/11 hijackers considered flying a fully loaded passenger jet into a Manhattan area nuclear reactor, U.S. commercial and research nuclear facilities remain inadequately protected against two credible terrorist threats – the theft of bomb-grade material to make a nuclear weapon, and sabotage attacks intended to cause a reactor meltdown”</a:t>
            </a:r>
            <a:endParaRPr lang="en-US" sz="1600" dirty="0">
              <a:ea typeface="Calibri"/>
              <a:cs typeface="Times New Roman"/>
            </a:endParaRPr>
          </a:p>
          <a:p>
            <a:pPr>
              <a:lnSpc>
                <a:spcPct val="115000"/>
              </a:lnSpc>
            </a:pPr>
            <a:r>
              <a:rPr lang="en-US" dirty="0" smtClean="0">
                <a:solidFill>
                  <a:srgbClr val="000000"/>
                </a:solidFill>
                <a:effectLst/>
                <a:latin typeface="Arial"/>
                <a:ea typeface="Calibri"/>
                <a:cs typeface="Times New Roman"/>
              </a:rPr>
              <a:t> </a:t>
            </a:r>
            <a:endParaRPr lang="en-US" sz="1600" dirty="0">
              <a:ea typeface="Calibri"/>
              <a:cs typeface="Times New Roman"/>
            </a:endParaRPr>
          </a:p>
          <a:p>
            <a:pPr>
              <a:lnSpc>
                <a:spcPct val="115000"/>
              </a:lnSpc>
            </a:pPr>
            <a:r>
              <a:rPr lang="en-US" i="1" dirty="0" smtClean="0">
                <a:solidFill>
                  <a:srgbClr val="000000"/>
                </a:solidFill>
                <a:effectLst/>
                <a:latin typeface="Arial"/>
                <a:ea typeface="Calibri"/>
                <a:cs typeface="Times New Roman"/>
              </a:rPr>
              <a:t> – according to a  report prepared under a contract for the Pentagon by the Nuclear Proliferation Prevention Project (NPPP) at the University of Texas at Austin’s LBJ School of Public Affairs,  15 August 2013</a:t>
            </a:r>
            <a:endParaRPr lang="en-US" sz="1600" dirty="0">
              <a:ea typeface="Calibri"/>
              <a:cs typeface="Times New Roman"/>
            </a:endParaRPr>
          </a:p>
          <a:p>
            <a:pPr>
              <a:lnSpc>
                <a:spcPct val="115000"/>
              </a:lnSpc>
              <a:spcAft>
                <a:spcPts val="1000"/>
              </a:spcAft>
            </a:pPr>
            <a:r>
              <a:rPr lang="en-GB" b="1" dirty="0" smtClean="0">
                <a:solidFill>
                  <a:srgbClr val="FF0000"/>
                </a:solidFill>
                <a:effectLst/>
                <a:latin typeface="Arial"/>
                <a:ea typeface="Times New Roman"/>
                <a:cs typeface="Times New Roman"/>
              </a:rPr>
              <a:t> </a:t>
            </a:r>
            <a:endParaRPr lang="en-US" sz="1600" dirty="0">
              <a:ea typeface="Calibri"/>
              <a:cs typeface="Times New Roman"/>
            </a:endParaRPr>
          </a:p>
          <a:p>
            <a:pPr>
              <a:lnSpc>
                <a:spcPct val="115000"/>
              </a:lnSpc>
              <a:spcAft>
                <a:spcPts val="1000"/>
              </a:spcAft>
            </a:pPr>
            <a:r>
              <a:rPr lang="en-US" b="1" dirty="0" smtClean="0">
                <a:effectLst/>
                <a:latin typeface="Arial"/>
                <a:ea typeface="Times New Roman"/>
                <a:cs typeface="Times New Roman"/>
              </a:rPr>
              <a:t>“President Obama [has] stated that what kept him up at night was, ‘The prospect of a nuclear weapon going off in Manhattan…"</a:t>
            </a:r>
            <a:endParaRPr lang="en-US" sz="1600" dirty="0">
              <a:ea typeface="Calibri"/>
              <a:cs typeface="Times New Roman"/>
            </a:endParaRPr>
          </a:p>
          <a:p>
            <a:pPr>
              <a:lnSpc>
                <a:spcPct val="115000"/>
              </a:lnSpc>
              <a:spcAft>
                <a:spcPts val="1000"/>
              </a:spcAft>
            </a:pPr>
            <a:r>
              <a:rPr lang="en-US" i="1" dirty="0" smtClean="0">
                <a:effectLst/>
                <a:latin typeface="Arial"/>
                <a:ea typeface="Times New Roman"/>
                <a:cs typeface="Times New Roman"/>
              </a:rPr>
              <a:t>Democrat Senator Diane Feinstein from California, at Senate Appropriations Subcommittee on Energy and Water, April 9, 2014</a:t>
            </a:r>
            <a:endParaRPr lang="en-US" sz="1600" dirty="0">
              <a:ea typeface="Calibri"/>
              <a:cs typeface="Times New Roman"/>
            </a:endParaRPr>
          </a:p>
        </p:txBody>
      </p:sp>
    </p:spTree>
    <p:extLst>
      <p:ext uri="{BB962C8B-B14F-4D97-AF65-F5344CB8AC3E}">
        <p14:creationId xmlns:p14="http://schemas.microsoft.com/office/powerpoint/2010/main" val="12497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5573417" descr="Joining hands [By Jiao Haiyang/China.org.cn ]">
            <a:hlinkClick r:id="rId2" tgtFrame="&quot;_top&quot;" tooltip="&quot;&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04800"/>
            <a:ext cx="6629400" cy="5715000"/>
          </a:xfrm>
          <a:prstGeom prst="rect">
            <a:avLst/>
          </a:prstGeom>
          <a:noFill/>
          <a:ln>
            <a:noFill/>
          </a:ln>
        </p:spPr>
      </p:pic>
    </p:spTree>
    <p:extLst>
      <p:ext uri="{BB962C8B-B14F-4D97-AF65-F5344CB8AC3E}">
        <p14:creationId xmlns:p14="http://schemas.microsoft.com/office/powerpoint/2010/main" val="1278132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59753"/>
            <a:ext cx="4572000" cy="6423297"/>
          </a:xfrm>
          <a:prstGeom prst="rect">
            <a:avLst/>
          </a:prstGeom>
        </p:spPr>
        <p:txBody>
          <a:bodyPr>
            <a:spAutoFit/>
          </a:bodyPr>
          <a:lstStyle/>
          <a:p>
            <a:pPr>
              <a:lnSpc>
                <a:spcPct val="115000"/>
              </a:lnSpc>
              <a:spcAft>
                <a:spcPts val="1000"/>
              </a:spcAft>
            </a:pPr>
            <a:r>
              <a:rPr lang="en-US" sz="1600" dirty="0" smtClean="0">
                <a:solidFill>
                  <a:srgbClr val="000000"/>
                </a:solidFill>
                <a:effectLst/>
                <a:latin typeface="Comic Sans MS" panose="030F0702030302020204" pitchFamily="66" charset="0"/>
                <a:ea typeface="Times New Roman"/>
                <a:cs typeface="Times New Roman"/>
              </a:rPr>
              <a:t>“Hundreds of foreign fighters, some with solid academic and educational backgrounds and intellectual knowledge, have joined the cause and continue to do so every day. Furthermore ISIL/</a:t>
            </a:r>
            <a:r>
              <a:rPr lang="en-US" sz="1600" dirty="0" err="1" smtClean="0">
                <a:solidFill>
                  <a:srgbClr val="000000"/>
                </a:solidFill>
                <a:effectLst/>
                <a:latin typeface="Comic Sans MS" panose="030F0702030302020204" pitchFamily="66" charset="0"/>
                <a:ea typeface="Times New Roman"/>
                <a:cs typeface="Times New Roman"/>
              </a:rPr>
              <a:t>Daesh’s</a:t>
            </a:r>
            <a:r>
              <a:rPr lang="en-US" sz="1600" dirty="0" smtClean="0">
                <a:solidFill>
                  <a:srgbClr val="000000"/>
                </a:solidFill>
                <a:effectLst/>
                <a:latin typeface="Comic Sans MS" panose="030F0702030302020204" pitchFamily="66" charset="0"/>
                <a:ea typeface="Times New Roman"/>
                <a:cs typeface="Times New Roman"/>
              </a:rPr>
              <a:t> success is based on an effective media strategy of looking at the utmost possible “news effect” of their attacks. Together with their access to high levels of funding, these three elements bear the real risk of the group turning into practice what up to now has been largely a theoretical possibility: to actually employ weapons of mass destruction or Chemical, Biological, Radiological or Nuclear (CBRN) material in terrorist attacks. </a:t>
            </a:r>
          </a:p>
          <a:p>
            <a:pPr>
              <a:lnSpc>
                <a:spcPct val="115000"/>
              </a:lnSpc>
              <a:spcAft>
                <a:spcPts val="1000"/>
              </a:spcAft>
            </a:pPr>
            <a:r>
              <a:rPr lang="en-US" sz="1600" i="1" dirty="0" smtClean="0">
                <a:solidFill>
                  <a:srgbClr val="000000"/>
                </a:solidFill>
                <a:effectLst/>
                <a:latin typeface="Comic Sans MS" panose="030F0702030302020204" pitchFamily="66" charset="0"/>
                <a:ea typeface="Times New Roman"/>
                <a:cs typeface="Times New Roman"/>
              </a:rPr>
              <a:t>We might soon enter a stage of CBRN terrorism, never before imaginable..</a:t>
            </a:r>
          </a:p>
          <a:p>
            <a:pPr>
              <a:lnSpc>
                <a:spcPct val="115000"/>
              </a:lnSpc>
              <a:spcAft>
                <a:spcPts val="1000"/>
              </a:spcAft>
            </a:pPr>
            <a:r>
              <a:rPr lang="en-US" sz="1600" i="1" dirty="0" smtClean="0">
                <a:solidFill>
                  <a:srgbClr val="000000"/>
                </a:solidFill>
                <a:latin typeface="Arial"/>
                <a:ea typeface="Calibri"/>
                <a:cs typeface="Times New Roman"/>
              </a:rPr>
              <a:t>- </a:t>
            </a:r>
            <a:r>
              <a:rPr lang="en-US" sz="1600" dirty="0" smtClean="0">
                <a:solidFill>
                  <a:srgbClr val="000000"/>
                </a:solidFill>
                <a:effectLst/>
                <a:latin typeface="Arial"/>
                <a:ea typeface="Times New Roman"/>
              </a:rPr>
              <a:t>Wolfgang </a:t>
            </a:r>
            <a:r>
              <a:rPr lang="en-US" sz="1600" dirty="0" err="1" smtClean="0">
                <a:solidFill>
                  <a:srgbClr val="000000"/>
                </a:solidFill>
                <a:effectLst/>
                <a:latin typeface="Arial"/>
                <a:ea typeface="Times New Roman"/>
              </a:rPr>
              <a:t>Rudischhauser</a:t>
            </a:r>
            <a:r>
              <a:rPr lang="en-US" sz="1600" dirty="0" smtClean="0">
                <a:solidFill>
                  <a:srgbClr val="000000"/>
                </a:solidFill>
                <a:effectLst/>
                <a:latin typeface="Arial"/>
                <a:ea typeface="Times New Roman"/>
              </a:rPr>
              <a:t>,  Director of the WMD Non-proliferation Centre, NATO Review 2015 </a:t>
            </a:r>
            <a:endParaRPr lang="en-US" sz="1600" i="1" dirty="0">
              <a:solidFill>
                <a:srgbClr val="000000"/>
              </a:solidFill>
              <a:latin typeface="Arial"/>
              <a:ea typeface="Calibri"/>
              <a:cs typeface="Times New Roman"/>
            </a:endParaRPr>
          </a:p>
          <a:p>
            <a:pPr>
              <a:lnSpc>
                <a:spcPct val="115000"/>
              </a:lnSpc>
              <a:spcAft>
                <a:spcPts val="1000"/>
              </a:spcAft>
            </a:pPr>
            <a:endParaRPr lang="en-US" sz="1600" dirty="0">
              <a:ea typeface="Calibri"/>
              <a:cs typeface="Times New Roman"/>
            </a:endParaRPr>
          </a:p>
        </p:txBody>
      </p:sp>
    </p:spTree>
    <p:extLst>
      <p:ext uri="{BB962C8B-B14F-4D97-AF65-F5344CB8AC3E}">
        <p14:creationId xmlns:p14="http://schemas.microsoft.com/office/powerpoint/2010/main" val="346257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750"/>
              </a:spcAft>
            </a:pPr>
            <a:r>
              <a:rPr lang="en-US" sz="1800" b="1" kern="1800" dirty="0" smtClean="0">
                <a:solidFill>
                  <a:srgbClr val="333333"/>
                </a:solidFill>
                <a:effectLst/>
                <a:latin typeface="Arial"/>
                <a:ea typeface="Times New Roman"/>
                <a:cs typeface="Times New Roman"/>
              </a:rPr>
              <a:t>Shape charge threats to transport flaks/casks</a:t>
            </a:r>
            <a:r>
              <a:rPr lang="en-US" sz="1800" dirty="0">
                <a:ea typeface="Calibri"/>
                <a:cs typeface="Times New Roman"/>
              </a:rPr>
              <a:t/>
            </a:r>
            <a:br>
              <a:rPr lang="en-US" sz="1800" dirty="0">
                <a:ea typeface="Calibri"/>
                <a:cs typeface="Times New Roman"/>
              </a:rPr>
            </a:br>
            <a:r>
              <a:rPr lang="en-US" sz="1800" kern="1800" dirty="0" smtClean="0">
                <a:solidFill>
                  <a:srgbClr val="005536"/>
                </a:solidFill>
                <a:effectLst/>
                <a:latin typeface="Arial"/>
                <a:ea typeface="Times New Roman"/>
                <a:cs typeface="Times New Roman"/>
              </a:rPr>
              <a:t> </a:t>
            </a:r>
            <a:r>
              <a:rPr lang="en-US" sz="1800" dirty="0">
                <a:ea typeface="Calibri"/>
                <a:cs typeface="Times New Roman"/>
              </a:rPr>
              <a:t/>
            </a:r>
            <a:br>
              <a:rPr lang="en-US" sz="1800" dirty="0">
                <a:ea typeface="Calibri"/>
                <a:cs typeface="Times New Roman"/>
              </a:rPr>
            </a:br>
            <a:r>
              <a:rPr lang="en-US" sz="1800" dirty="0" smtClean="0">
                <a:solidFill>
                  <a:srgbClr val="000000"/>
                </a:solidFill>
                <a:effectLst/>
                <a:latin typeface="Arial"/>
                <a:ea typeface="Calibri"/>
                <a:cs typeface="Times New Roman"/>
              </a:rPr>
              <a:t>Visual demonstration of vulnerability of very robust containment to shape charge attack is more powerful than any number of words. In</a:t>
            </a:r>
            <a:r>
              <a:rPr lang="en-US" sz="1800" b="1" dirty="0" smtClean="0">
                <a:solidFill>
                  <a:srgbClr val="000000"/>
                </a:solidFill>
                <a:effectLst/>
                <a:latin typeface="Arial"/>
                <a:ea typeface="Calibri"/>
                <a:cs typeface="Times New Roman"/>
              </a:rPr>
              <a:t> </a:t>
            </a:r>
            <a:r>
              <a:rPr lang="en-US" sz="1800" dirty="0" smtClean="0">
                <a:solidFill>
                  <a:srgbClr val="000000"/>
                </a:solidFill>
                <a:effectLst/>
                <a:latin typeface="Arial"/>
                <a:ea typeface="Calibri"/>
                <a:cs typeface="Times New Roman"/>
              </a:rPr>
              <a:t>January 2008, there was a real demonstration test of a Raytheon Shaped Charge, Intended as the Penetration</a:t>
            </a:r>
            <a:r>
              <a:rPr lang="en-US" sz="1800" dirty="0">
                <a:ea typeface="Calibri"/>
                <a:cs typeface="Times New Roman"/>
              </a:rPr>
              <a:t/>
            </a:r>
            <a:br>
              <a:rPr lang="en-US" sz="1800" dirty="0">
                <a:ea typeface="Calibri"/>
                <a:cs typeface="Times New Roman"/>
              </a:rPr>
            </a:br>
            <a:r>
              <a:rPr lang="en-US" sz="1800" dirty="0" smtClean="0">
                <a:solidFill>
                  <a:srgbClr val="000000"/>
                </a:solidFill>
                <a:effectLst/>
                <a:latin typeface="Arial"/>
                <a:ea typeface="Calibri"/>
                <a:cs typeface="Times New Roman"/>
              </a:rPr>
              <a:t>(Precursor) Stage of a </a:t>
            </a:r>
            <a:r>
              <a:rPr lang="en-US" sz="1800" i="1" dirty="0" smtClean="0">
                <a:solidFill>
                  <a:srgbClr val="000000"/>
                </a:solidFill>
                <a:effectLst/>
                <a:latin typeface="Arial"/>
                <a:ea typeface="Calibri"/>
                <a:cs typeface="Times New Roman"/>
              </a:rPr>
              <a:t>Tandem Warhead System</a:t>
            </a:r>
            <a:r>
              <a:rPr lang="en-US" sz="1800" dirty="0" smtClean="0">
                <a:solidFill>
                  <a:srgbClr val="000000"/>
                </a:solidFill>
                <a:effectLst/>
                <a:latin typeface="Arial"/>
                <a:ea typeface="Calibri"/>
                <a:cs typeface="Times New Roman"/>
              </a:rPr>
              <a:t>. Below is the before and after sequence:</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lstStyle/>
          <a:p>
            <a:r>
              <a:rPr lang="en-US" dirty="0" smtClean="0"/>
              <a:t>Before Test</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09800"/>
            <a:ext cx="5638800" cy="3810000"/>
          </a:xfrm>
          <a:prstGeom prst="rect">
            <a:avLst/>
          </a:prstGeom>
          <a:noFill/>
          <a:ln>
            <a:noFill/>
          </a:ln>
        </p:spPr>
      </p:pic>
    </p:spTree>
    <p:extLst>
      <p:ext uri="{BB962C8B-B14F-4D97-AF65-F5344CB8AC3E}">
        <p14:creationId xmlns:p14="http://schemas.microsoft.com/office/powerpoint/2010/main" val="191426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729430"/>
          </a:xfrm>
          <a:prstGeom prst="rect">
            <a:avLst/>
          </a:prstGeom>
        </p:spPr>
        <p:txBody>
          <a:bodyPr wrap="square">
            <a:spAutoFit/>
          </a:bodyPr>
          <a:lstStyle/>
          <a:p>
            <a:pPr>
              <a:lnSpc>
                <a:spcPct val="115000"/>
              </a:lnSpc>
            </a:pPr>
            <a:r>
              <a:rPr lang="en-US" b="1" dirty="0" smtClean="0">
                <a:solidFill>
                  <a:srgbClr val="000000"/>
                </a:solidFill>
                <a:effectLst/>
                <a:latin typeface="Arial"/>
                <a:ea typeface="Calibri"/>
                <a:cs typeface="Times New Roman"/>
              </a:rPr>
              <a:t>After Test (viewed from the attacked face)</a:t>
            </a:r>
            <a:endParaRPr lang="en-US" sz="1600" dirty="0">
              <a:ea typeface="Calibri"/>
              <a:cs typeface="Times New Roman"/>
            </a:endParaRPr>
          </a:p>
          <a:p>
            <a:pPr>
              <a:lnSpc>
                <a:spcPct val="115000"/>
              </a:lnSpc>
            </a:pPr>
            <a:r>
              <a:rPr lang="en-US" b="1" dirty="0" smtClean="0">
                <a:solidFill>
                  <a:srgbClr val="000000"/>
                </a:solidFill>
                <a:effectLst/>
                <a:latin typeface="Arial"/>
                <a:ea typeface="Calibri"/>
                <a:cs typeface="Times New Roman"/>
              </a:rPr>
              <a:t> </a:t>
            </a:r>
            <a:endParaRPr lang="en-US" sz="1600" dirty="0">
              <a:ea typeface="Calibri"/>
              <a:cs typeface="Times New Roman"/>
            </a:endParaRPr>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927578"/>
            <a:ext cx="6172200" cy="4711222"/>
          </a:xfrm>
          <a:prstGeom prst="rect">
            <a:avLst/>
          </a:prstGeom>
          <a:noFill/>
          <a:ln>
            <a:noFill/>
          </a:ln>
        </p:spPr>
      </p:pic>
    </p:spTree>
    <p:extLst>
      <p:ext uri="{BB962C8B-B14F-4D97-AF65-F5344CB8AC3E}">
        <p14:creationId xmlns:p14="http://schemas.microsoft.com/office/powerpoint/2010/main" val="3912177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1219200"/>
            <a:ext cx="3733800" cy="4361707"/>
          </a:xfrm>
          <a:prstGeom prst="rect">
            <a:avLst/>
          </a:prstGeom>
        </p:spPr>
        <p:txBody>
          <a:bodyPr wrap="square">
            <a:spAutoFit/>
          </a:bodyPr>
          <a:lstStyle/>
          <a:p>
            <a:pPr>
              <a:lnSpc>
                <a:spcPct val="115000"/>
              </a:lnSpc>
              <a:spcAft>
                <a:spcPts val="1000"/>
              </a:spcAft>
            </a:pPr>
            <a:r>
              <a:rPr lang="en-US" b="1" u="sng" dirty="0">
                <a:solidFill>
                  <a:srgbClr val="0000FF"/>
                </a:solidFill>
                <a:latin typeface="Arial" panose="020B0604020202020204" pitchFamily="34" charset="0"/>
                <a:ea typeface="Times New Roman"/>
                <a:cs typeface="Arial" panose="020B0604020202020204" pitchFamily="34" charset="0"/>
                <a:hlinkClick r:id="rId2"/>
              </a:rPr>
              <a:t>Islamic State</a:t>
            </a:r>
            <a:r>
              <a:rPr lang="en-US" b="1" dirty="0">
                <a:solidFill>
                  <a:prstClr val="black"/>
                </a:solidFill>
                <a:latin typeface="Arial" panose="020B0604020202020204" pitchFamily="34" charset="0"/>
                <a:ea typeface="Times New Roman"/>
                <a:cs typeface="Arial" panose="020B0604020202020204" pitchFamily="34" charset="0"/>
              </a:rPr>
              <a:t> want to inflict an “enormous and spectacular” terrorist atrocity on Britain and may have people trained to a paramilitary level to carry out attacks, a counter-terrorism chief has said.</a:t>
            </a:r>
            <a:endParaRPr lang="en-US" sz="1600" b="1" dirty="0">
              <a:solidFill>
                <a:prstClr val="black"/>
              </a:solidFill>
              <a:latin typeface="Arial" panose="020B0604020202020204" pitchFamily="34" charset="0"/>
              <a:ea typeface="Calibri"/>
              <a:cs typeface="Arial" panose="020B0604020202020204" pitchFamily="34" charset="0"/>
            </a:endParaRPr>
          </a:p>
          <a:p>
            <a:pPr>
              <a:lnSpc>
                <a:spcPct val="115000"/>
              </a:lnSpc>
              <a:spcAft>
                <a:spcPts val="1000"/>
              </a:spcAft>
            </a:pPr>
            <a:r>
              <a:rPr lang="en-US" b="1" dirty="0">
                <a:solidFill>
                  <a:prstClr val="black"/>
                </a:solidFill>
                <a:latin typeface="Arial" panose="020B0604020202020204" pitchFamily="34" charset="0"/>
                <a:ea typeface="Times New Roman"/>
                <a:cs typeface="Arial" panose="020B0604020202020204" pitchFamily="34" charset="0"/>
              </a:rPr>
              <a:t>Mark Rowley, a Metropolitan police assistant commissioner, said terrorists still wanted to kill soldiers or the police and now posed a real danger of attacking western lifestyle targets.</a:t>
            </a:r>
            <a:endParaRPr lang="en-US" sz="1600" b="1" dirty="0">
              <a:solidFill>
                <a:prstClr val="black"/>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2216955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0"/>
            <a:ext cx="7848600" cy="5909310"/>
          </a:xfrm>
          <a:prstGeom prst="rect">
            <a:avLst/>
          </a:prstGeom>
        </p:spPr>
        <p:txBody>
          <a:bodyPr wrap="square">
            <a:spAutoFit/>
          </a:bodyPr>
          <a:lstStyle/>
          <a:p>
            <a:endParaRPr lang="en-US" dirty="0" smtClean="0"/>
          </a:p>
          <a:p>
            <a:r>
              <a:rPr lang="en-US" b="1" dirty="0" smtClean="0"/>
              <a:t>Our </a:t>
            </a:r>
            <a:r>
              <a:rPr lang="en-US" b="1" dirty="0"/>
              <a:t>national security </a:t>
            </a:r>
            <a:r>
              <a:rPr lang="en-US" b="1" dirty="0" smtClean="0"/>
              <a:t>mismanagement</a:t>
            </a:r>
          </a:p>
          <a:p>
            <a:endParaRPr lang="en-US" b="1" dirty="0"/>
          </a:p>
          <a:p>
            <a:r>
              <a:rPr lang="en-US" dirty="0" smtClean="0">
                <a:solidFill>
                  <a:prstClr val="black"/>
                </a:solidFill>
              </a:rPr>
              <a:t>The Hindu,  March </a:t>
            </a:r>
            <a:r>
              <a:rPr lang="en-US" dirty="0">
                <a:solidFill>
                  <a:prstClr val="black"/>
                </a:solidFill>
              </a:rPr>
              <a:t>16, </a:t>
            </a:r>
            <a:r>
              <a:rPr lang="en-US" dirty="0" smtClean="0">
                <a:solidFill>
                  <a:prstClr val="black"/>
                </a:solidFill>
              </a:rPr>
              <a:t>2016</a:t>
            </a:r>
          </a:p>
          <a:p>
            <a:endParaRPr lang="en-US" b="1" dirty="0">
              <a:solidFill>
                <a:prstClr val="black"/>
              </a:solidFill>
            </a:endParaRPr>
          </a:p>
          <a:p>
            <a:endParaRPr lang="en-US" b="1" dirty="0"/>
          </a:p>
          <a:p>
            <a:endParaRPr lang="en-US" dirty="0"/>
          </a:p>
          <a:p>
            <a:r>
              <a:rPr lang="en-US" dirty="0" smtClean="0"/>
              <a:t>“National </a:t>
            </a:r>
            <a:r>
              <a:rPr lang="en-US" dirty="0"/>
              <a:t>security management under the incumbent </a:t>
            </a:r>
            <a:r>
              <a:rPr lang="en-US" dirty="0" err="1"/>
              <a:t>Bharatiya</a:t>
            </a:r>
            <a:r>
              <a:rPr lang="en-US" dirty="0"/>
              <a:t> Janata Party (BJP)-led National Democratic Alliance (NDA) regime can best be described as the management of systemic inefficiency, with the institutional and ideational foundations of the country’s national security architecture having become weaker since the new government took charge almost two years ago. </a:t>
            </a:r>
            <a:r>
              <a:rPr lang="en-US" dirty="0" smtClean="0"/>
              <a:t>…:</a:t>
            </a:r>
          </a:p>
          <a:p>
            <a:endParaRPr lang="en-US" dirty="0"/>
          </a:p>
          <a:p>
            <a:r>
              <a:rPr lang="en-US" i="1" dirty="0" err="1"/>
              <a:t>Happymon</a:t>
            </a:r>
            <a:r>
              <a:rPr lang="en-US" i="1" dirty="0"/>
              <a:t> Jacob is Associate Professor of Disarmament Studies at the Centre for International Politics, </a:t>
            </a:r>
            <a:r>
              <a:rPr lang="en-US" i="1" dirty="0" err="1"/>
              <a:t>Organisation</a:t>
            </a:r>
            <a:r>
              <a:rPr lang="en-US" i="1" dirty="0"/>
              <a:t> and Disarmament, School of International Studies, </a:t>
            </a:r>
            <a:r>
              <a:rPr lang="en-US" i="1" dirty="0" smtClean="0"/>
              <a:t>JNU</a:t>
            </a:r>
          </a:p>
          <a:p>
            <a:endParaRPr lang="en-US" i="1" dirty="0"/>
          </a:p>
          <a:p>
            <a:r>
              <a:rPr lang="en-US" i="1" dirty="0">
                <a:hlinkClick r:id="rId2"/>
              </a:rPr>
              <a:t>http://</a:t>
            </a:r>
            <a:r>
              <a:rPr lang="en-US" i="1" dirty="0" smtClean="0">
                <a:hlinkClick r:id="rId2"/>
              </a:rPr>
              <a:t>www.thehindu.com/opinion/lead/happymon-jacob-our-national-security-mismanagement/article8357414.ece</a:t>
            </a:r>
            <a:endParaRPr lang="en-US" i="1" dirty="0" smtClean="0"/>
          </a:p>
          <a:p>
            <a:endParaRPr lang="en-US" i="1" dirty="0" smtClean="0"/>
          </a:p>
          <a:p>
            <a:endParaRPr lang="en-US" b="1" dirty="0"/>
          </a:p>
        </p:txBody>
      </p:sp>
      <p:pic>
        <p:nvPicPr>
          <p:cNvPr id="3" name="Picture 2" descr="http://www.thehindu.com/multimedia/dynamic/02403/Jacob_2403935j.jpg"/>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82538"/>
            <a:ext cx="762000" cy="571500"/>
          </a:xfrm>
          <a:prstGeom prst="rect">
            <a:avLst/>
          </a:prstGeom>
          <a:noFill/>
          <a:ln>
            <a:noFill/>
          </a:ln>
        </p:spPr>
      </p:pic>
    </p:spTree>
    <p:extLst>
      <p:ext uri="{BB962C8B-B14F-4D97-AF65-F5344CB8AC3E}">
        <p14:creationId xmlns:p14="http://schemas.microsoft.com/office/powerpoint/2010/main" val="56102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1066800"/>
            <a:ext cx="6553200" cy="3416320"/>
          </a:xfrm>
          <a:prstGeom prst="rect">
            <a:avLst/>
          </a:prstGeom>
        </p:spPr>
        <p:txBody>
          <a:bodyPr wrap="square">
            <a:spAutoFit/>
          </a:bodyPr>
          <a:lstStyle/>
          <a:p>
            <a:r>
              <a:rPr lang="en-US" dirty="0">
                <a:solidFill>
                  <a:srgbClr val="000000"/>
                </a:solidFill>
                <a:latin typeface="Comic Sans MS" panose="030F0702030302020204" pitchFamily="66" charset="0"/>
                <a:ea typeface="Times New Roman"/>
              </a:rPr>
              <a:t> “In the area of nuclear security also, their (the nuclear </a:t>
            </a:r>
            <a:r>
              <a:rPr lang="en-US" dirty="0" smtClean="0">
                <a:solidFill>
                  <a:srgbClr val="000000"/>
                </a:solidFill>
                <a:latin typeface="Comic Sans MS" panose="030F0702030302020204" pitchFamily="66" charset="0"/>
                <a:ea typeface="Times New Roman"/>
              </a:rPr>
              <a:t>regulators in UK and France) </a:t>
            </a:r>
            <a:r>
              <a:rPr lang="en-US" dirty="0">
                <a:solidFill>
                  <a:srgbClr val="000000"/>
                </a:solidFill>
                <a:latin typeface="Comic Sans MS" panose="030F0702030302020204" pitchFamily="66" charset="0"/>
                <a:ea typeface="Times New Roman"/>
              </a:rPr>
              <a:t>experience puts them at the forefront of current discussions, particularly in international forums.” </a:t>
            </a:r>
            <a:endParaRPr lang="en-US" dirty="0" smtClean="0">
              <a:solidFill>
                <a:srgbClr val="000000"/>
              </a:solidFill>
              <a:latin typeface="Comic Sans MS" panose="030F0702030302020204" pitchFamily="66" charset="0"/>
              <a:ea typeface="Times New Roman"/>
            </a:endParaRPr>
          </a:p>
          <a:p>
            <a:endParaRPr lang="en-US" dirty="0">
              <a:solidFill>
                <a:srgbClr val="000000"/>
              </a:solidFill>
              <a:latin typeface="Arial"/>
            </a:endParaRPr>
          </a:p>
          <a:p>
            <a:r>
              <a:rPr lang="en-US" b="1" i="1" dirty="0" smtClean="0">
                <a:solidFill>
                  <a:srgbClr val="000000"/>
                </a:solidFill>
                <a:latin typeface="Arial" panose="020B0604020202020204" pitchFamily="34" charset="0"/>
                <a:cs typeface="Arial" panose="020B0604020202020204" pitchFamily="34" charset="0"/>
              </a:rPr>
              <a:t>Franco-British </a:t>
            </a:r>
            <a:r>
              <a:rPr lang="en-US" b="1" i="1" dirty="0">
                <a:solidFill>
                  <a:srgbClr val="000000"/>
                </a:solidFill>
                <a:latin typeface="Arial" panose="020B0604020202020204" pitchFamily="34" charset="0"/>
                <a:cs typeface="Arial" panose="020B0604020202020204" pitchFamily="34" charset="0"/>
              </a:rPr>
              <a:t>Summit – 3 March 2016 </a:t>
            </a:r>
            <a:r>
              <a:rPr lang="en-US" dirty="0">
                <a:solidFill>
                  <a:srgbClr val="AC193D"/>
                </a:solidFill>
                <a:latin typeface="Arial" panose="020B0604020202020204" pitchFamily="34" charset="0"/>
                <a:cs typeface="Arial" panose="020B0604020202020204" pitchFamily="34" charset="0"/>
              </a:rPr>
              <a:t/>
            </a:r>
            <a:br>
              <a:rPr lang="en-US" dirty="0">
                <a:solidFill>
                  <a:srgbClr val="AC193D"/>
                </a:solidFill>
                <a:latin typeface="Arial" panose="020B0604020202020204" pitchFamily="34" charset="0"/>
                <a:cs typeface="Arial" panose="020B0604020202020204" pitchFamily="34" charset="0"/>
              </a:rPr>
            </a:br>
            <a:r>
              <a:rPr lang="en-US" b="1" i="1" dirty="0">
                <a:solidFill>
                  <a:srgbClr val="000000"/>
                </a:solidFill>
                <a:latin typeface="Arial" panose="020B0604020202020204" pitchFamily="34" charset="0"/>
                <a:cs typeface="Arial" panose="020B0604020202020204" pitchFamily="34" charset="0"/>
              </a:rPr>
              <a:t>Annex on a Comprehensive Franco-British Partnership on Civil Nuclear Energy </a:t>
            </a:r>
            <a:endParaRPr lang="en-US" b="1" i="1" dirty="0" smtClean="0">
              <a:solidFill>
                <a:srgbClr val="000000"/>
              </a:solidFill>
              <a:latin typeface="Arial" panose="020B0604020202020204" pitchFamily="34" charset="0"/>
              <a:cs typeface="Arial" panose="020B0604020202020204" pitchFamily="34" charset="0"/>
            </a:endParaRPr>
          </a:p>
          <a:p>
            <a:pPr lvl="0"/>
            <a:r>
              <a:rPr lang="en-US" dirty="0">
                <a:solidFill>
                  <a:srgbClr val="AC193D"/>
                </a:solidFill>
                <a:latin typeface="Comic Sans MS"/>
                <a:hlinkClick r:id="rId2"/>
              </a:rPr>
              <a:t>https://www.gov.uk/government/uploads/system/uploads/attachment_data/file/505178/UKFRS_Civil_Nuclear_Energy_2_March.pdf</a:t>
            </a:r>
            <a:endParaRPr lang="en-US" dirty="0">
              <a:solidFill>
                <a:srgbClr val="AC193D"/>
              </a:solidFill>
              <a:latin typeface="Comic Sans MS"/>
            </a:endParaRPr>
          </a:p>
          <a:p>
            <a:endParaRPr lang="en-US" dirty="0"/>
          </a:p>
        </p:txBody>
      </p:sp>
    </p:spTree>
    <p:extLst>
      <p:ext uri="{BB962C8B-B14F-4D97-AF65-F5344CB8AC3E}">
        <p14:creationId xmlns:p14="http://schemas.microsoft.com/office/powerpoint/2010/main" val="2334672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cation of Interim Spent Fuel Store at Sizewell."/>
          <p:cNvPicPr/>
          <p:nvPr/>
        </p:nvPicPr>
        <p:blipFill>
          <a:blip r:embed="rId2">
            <a:extLst>
              <a:ext uri="{28A0092B-C50C-407E-A947-70E740481C1C}">
                <a14:useLocalDpi xmlns:a14="http://schemas.microsoft.com/office/drawing/2010/main" val="0"/>
              </a:ext>
            </a:extLst>
          </a:blip>
          <a:srcRect/>
          <a:stretch>
            <a:fillRect/>
          </a:stretch>
        </p:blipFill>
        <p:spPr bwMode="auto">
          <a:xfrm>
            <a:off x="2419350" y="457200"/>
            <a:ext cx="4533900" cy="5105400"/>
          </a:xfrm>
          <a:prstGeom prst="rect">
            <a:avLst/>
          </a:prstGeom>
          <a:noFill/>
          <a:ln>
            <a:noFill/>
          </a:ln>
        </p:spPr>
      </p:pic>
      <p:sp>
        <p:nvSpPr>
          <p:cNvPr id="3" name="Rectangle 2"/>
          <p:cNvSpPr/>
          <p:nvPr/>
        </p:nvSpPr>
        <p:spPr>
          <a:xfrm>
            <a:off x="2514600" y="5982004"/>
            <a:ext cx="4343400" cy="723596"/>
          </a:xfrm>
          <a:prstGeom prst="rect">
            <a:avLst/>
          </a:prstGeom>
        </p:spPr>
        <p:txBody>
          <a:bodyPr wrap="square">
            <a:spAutoFit/>
          </a:bodyPr>
          <a:lstStyle/>
          <a:p>
            <a:pPr>
              <a:lnSpc>
                <a:spcPct val="115000"/>
              </a:lnSpc>
              <a:spcAft>
                <a:spcPts val="1000"/>
              </a:spcAft>
            </a:pPr>
            <a:r>
              <a:rPr lang="en-US" dirty="0">
                <a:solidFill>
                  <a:prstClr val="black"/>
                </a:solidFill>
                <a:latin typeface="Arial"/>
                <a:ea typeface="Times New Roman"/>
                <a:cs typeface="Times New Roman"/>
              </a:rPr>
              <a:t>Location of Interim Spent Fuel Store at Sizewell.</a:t>
            </a:r>
            <a:endParaRPr lang="en-US" sz="1600" dirty="0">
              <a:solidFill>
                <a:prstClr val="black"/>
              </a:solidFill>
              <a:ea typeface="Calibri"/>
              <a:cs typeface="Times New Roman"/>
            </a:endParaRPr>
          </a:p>
        </p:txBody>
      </p:sp>
    </p:spTree>
    <p:extLst>
      <p:ext uri="{BB962C8B-B14F-4D97-AF65-F5344CB8AC3E}">
        <p14:creationId xmlns:p14="http://schemas.microsoft.com/office/powerpoint/2010/main" val="2630072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1219200"/>
            <a:ext cx="3733800" cy="4361707"/>
          </a:xfrm>
          <a:prstGeom prst="rect">
            <a:avLst/>
          </a:prstGeom>
        </p:spPr>
        <p:txBody>
          <a:bodyPr wrap="square">
            <a:spAutoFit/>
          </a:bodyPr>
          <a:lstStyle/>
          <a:p>
            <a:pPr>
              <a:lnSpc>
                <a:spcPct val="115000"/>
              </a:lnSpc>
              <a:spcAft>
                <a:spcPts val="1000"/>
              </a:spcAft>
            </a:pPr>
            <a:r>
              <a:rPr lang="en-US" b="1" u="sng" dirty="0">
                <a:solidFill>
                  <a:srgbClr val="0000FF"/>
                </a:solidFill>
                <a:latin typeface="Arial" panose="020B0604020202020204" pitchFamily="34" charset="0"/>
                <a:ea typeface="Times New Roman"/>
                <a:cs typeface="Arial" panose="020B0604020202020204" pitchFamily="34" charset="0"/>
                <a:hlinkClick r:id="rId2"/>
              </a:rPr>
              <a:t>Islamic State</a:t>
            </a:r>
            <a:r>
              <a:rPr lang="en-US" b="1" dirty="0">
                <a:solidFill>
                  <a:prstClr val="black"/>
                </a:solidFill>
                <a:latin typeface="Arial" panose="020B0604020202020204" pitchFamily="34" charset="0"/>
                <a:ea typeface="Times New Roman"/>
                <a:cs typeface="Arial" panose="020B0604020202020204" pitchFamily="34" charset="0"/>
              </a:rPr>
              <a:t> want to inflict an “enormous and spectacular” terrorist atrocity on Britain and may have people trained to a paramilitary level to carry out attacks, a counter-terrorism chief has said.</a:t>
            </a:r>
            <a:endParaRPr lang="en-US" sz="1600" b="1" dirty="0">
              <a:solidFill>
                <a:prstClr val="black"/>
              </a:solidFill>
              <a:latin typeface="Arial" panose="020B0604020202020204" pitchFamily="34" charset="0"/>
              <a:ea typeface="Calibri"/>
              <a:cs typeface="Arial" panose="020B0604020202020204" pitchFamily="34" charset="0"/>
            </a:endParaRPr>
          </a:p>
          <a:p>
            <a:pPr>
              <a:lnSpc>
                <a:spcPct val="115000"/>
              </a:lnSpc>
              <a:spcAft>
                <a:spcPts val="1000"/>
              </a:spcAft>
            </a:pPr>
            <a:r>
              <a:rPr lang="en-US" b="1" dirty="0">
                <a:solidFill>
                  <a:prstClr val="black"/>
                </a:solidFill>
                <a:latin typeface="Arial" panose="020B0604020202020204" pitchFamily="34" charset="0"/>
                <a:ea typeface="Times New Roman"/>
                <a:cs typeface="Arial" panose="020B0604020202020204" pitchFamily="34" charset="0"/>
              </a:rPr>
              <a:t>Mark Rowley, a Metropolitan police assistant commissioner, said terrorists still wanted to kill soldiers or the police and now posed a real danger of attacking western lifestyle targets.</a:t>
            </a:r>
            <a:endParaRPr lang="en-US" sz="1600" b="1" dirty="0">
              <a:solidFill>
                <a:prstClr val="black"/>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2216955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ecuritynewsdesk.com/wp-content/uploads/2015/04/Mark-FRowle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04800"/>
            <a:ext cx="695325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43200" y="4648200"/>
            <a:ext cx="4572000" cy="2201115"/>
          </a:xfrm>
          <a:prstGeom prst="rect">
            <a:avLst/>
          </a:prstGeom>
        </p:spPr>
        <p:txBody>
          <a:bodyPr>
            <a:spAutoFit/>
          </a:bodyPr>
          <a:lstStyle/>
          <a:p>
            <a:pPr eaLnBrk="0" fontAlgn="base" hangingPunct="0">
              <a:spcBef>
                <a:spcPct val="0"/>
              </a:spcBef>
              <a:spcAft>
                <a:spcPct val="0"/>
              </a:spcAft>
            </a:pPr>
            <a:r>
              <a:rPr lang="en-US" altLang="en-US" b="1" dirty="0">
                <a:solidFill>
                  <a:prstClr val="black"/>
                </a:solidFill>
                <a:latin typeface="Arial" pitchFamily="34" charset="0"/>
                <a:cs typeface="Arial" pitchFamily="34" charset="0"/>
              </a:rPr>
              <a:t>Mark Rowley, UK national head of counter-terrorism, says Isis has broadened its focus from police and military targets to something much bigger.  </a:t>
            </a:r>
            <a:endParaRPr lang="en-US" altLang="en-US" b="1" dirty="0" smtClean="0">
              <a:solidFill>
                <a:prstClr val="black"/>
              </a:solidFill>
              <a:latin typeface="Arial" pitchFamily="34" charset="0"/>
              <a:cs typeface="Arial" pitchFamily="34" charset="0"/>
            </a:endParaRPr>
          </a:p>
          <a:p>
            <a:pPr lvl="0">
              <a:lnSpc>
                <a:spcPct val="115000"/>
              </a:lnSpc>
              <a:spcAft>
                <a:spcPts val="1000"/>
              </a:spcAft>
            </a:pPr>
            <a:r>
              <a:rPr lang="en-US" dirty="0">
                <a:solidFill>
                  <a:prstClr val="black"/>
                </a:solidFill>
                <a:latin typeface="Times New Roman"/>
                <a:ea typeface="Times New Roman"/>
                <a:cs typeface="Times New Roman"/>
              </a:rPr>
              <a:t>Guardian, Tuesday 8 March 2016 </a:t>
            </a:r>
            <a:endParaRPr lang="en-US" sz="1600" dirty="0">
              <a:solidFill>
                <a:prstClr val="black"/>
              </a:solidFill>
              <a:ea typeface="Calibri"/>
              <a:cs typeface="Times New Roman"/>
            </a:endParaRPr>
          </a:p>
          <a:p>
            <a:pPr eaLnBrk="0" fontAlgn="base" hangingPunct="0">
              <a:spcBef>
                <a:spcPct val="0"/>
              </a:spcBef>
              <a:spcAft>
                <a:spcPct val="0"/>
              </a:spcAft>
            </a:pPr>
            <a:endParaRPr lang="en-US" altLang="en-US"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31376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90336"/>
            <a:ext cx="4572000" cy="3139321"/>
          </a:xfrm>
          <a:prstGeom prst="rect">
            <a:avLst/>
          </a:prstGeom>
        </p:spPr>
        <p:txBody>
          <a:bodyPr>
            <a:spAutoFit/>
          </a:bodyPr>
          <a:lstStyle/>
          <a:p>
            <a:r>
              <a:rPr lang="en-US" dirty="0" smtClean="0"/>
              <a:t>“We </a:t>
            </a:r>
            <a:r>
              <a:rPr lang="en-US" dirty="0"/>
              <a:t>cannot afford to wait for an act of nuclear terrorism before working together to collectively improve our nuclear security culture, share our best practices, and raise our standards for nuclear </a:t>
            </a:r>
            <a:r>
              <a:rPr lang="en-US" dirty="0" smtClean="0"/>
              <a:t>security…”</a:t>
            </a:r>
          </a:p>
          <a:p>
            <a:endParaRPr lang="en-US" dirty="0"/>
          </a:p>
          <a:p>
            <a:r>
              <a:rPr lang="en-US" b="1" dirty="0">
                <a:hlinkClick r:id="rId2"/>
              </a:rPr>
              <a:t>Rose </a:t>
            </a:r>
            <a:r>
              <a:rPr lang="en-US" b="1" dirty="0" err="1" smtClean="0">
                <a:hlinkClick r:id="rId2"/>
              </a:rPr>
              <a:t>Gottemoeller</a:t>
            </a:r>
            <a:endParaRPr lang="en-US" b="1" dirty="0" smtClean="0"/>
          </a:p>
          <a:p>
            <a:endParaRPr lang="en-US" b="1" dirty="0"/>
          </a:p>
          <a:p>
            <a:r>
              <a:rPr lang="en-US" b="1" dirty="0" smtClean="0"/>
              <a:t>US </a:t>
            </a:r>
            <a:r>
              <a:rPr lang="en-US" b="1" dirty="0"/>
              <a:t>Under Secretary of State for Arms Control and International Security </a:t>
            </a:r>
            <a:endParaRPr lang="en-US" b="1" dirty="0" smtClean="0"/>
          </a:p>
          <a:p>
            <a:r>
              <a:rPr lang="en-US" smtClean="0"/>
              <a:t>- March </a:t>
            </a:r>
            <a:r>
              <a:rPr lang="en-US" dirty="0"/>
              <a:t>16</a:t>
            </a:r>
            <a:r>
              <a:rPr lang="en-US"/>
              <a:t>, </a:t>
            </a:r>
            <a:r>
              <a:rPr lang="en-US" smtClean="0"/>
              <a:t>2016</a:t>
            </a:r>
            <a:endParaRPr lang="en-US" b="1" dirty="0"/>
          </a:p>
        </p:txBody>
      </p:sp>
    </p:spTree>
    <p:extLst>
      <p:ext uri="{BB962C8B-B14F-4D97-AF65-F5344CB8AC3E}">
        <p14:creationId xmlns:p14="http://schemas.microsoft.com/office/powerpoint/2010/main" val="2778969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rk Johnston's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563868"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56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annick Rousselet's photo."/>
          <p:cNvPicPr/>
          <p:nvPr/>
        </p:nvPicPr>
        <p:blipFill>
          <a:blip r:embed="rId2">
            <a:extLst>
              <a:ext uri="{28A0092B-C50C-407E-A947-70E740481C1C}">
                <a14:useLocalDpi xmlns:a14="http://schemas.microsoft.com/office/drawing/2010/main" val="0"/>
              </a:ext>
            </a:extLst>
          </a:blip>
          <a:srcRect/>
          <a:stretch>
            <a:fillRect/>
          </a:stretch>
        </p:blipFill>
        <p:spPr bwMode="auto">
          <a:xfrm>
            <a:off x="2185987" y="1928812"/>
            <a:ext cx="4772025" cy="3000375"/>
          </a:xfrm>
          <a:prstGeom prst="rect">
            <a:avLst/>
          </a:prstGeom>
          <a:noFill/>
          <a:ln>
            <a:noFill/>
          </a:ln>
        </p:spPr>
      </p:pic>
    </p:spTree>
    <p:extLst>
      <p:ext uri="{BB962C8B-B14F-4D97-AF65-F5344CB8AC3E}">
        <p14:creationId xmlns:p14="http://schemas.microsoft.com/office/powerpoint/2010/main" val="2413764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643</Words>
  <Application>Microsoft Office PowerPoint</Application>
  <PresentationFormat>On-screen Show (4:3)</PresentationFormat>
  <Paragraphs>64</Paragraphs>
  <Slides>17</Slides>
  <Notes>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vt:lpstr>
      <vt:lpstr>PowerPoint Presentation</vt:lpstr>
      <vt:lpstr>Ships prepare to return 331-kg plutonium stash  from Japan to U.S.  (Kyodo, March 6, 2016)   http://www.japantimes.co.jp/news/2016/03/06/national/ships-prepare-return-331-kg-plutonium-stash-japan-u-s/#.VttLNv32aM9   </vt:lpstr>
      <vt:lpstr>PowerPoint Presentation</vt:lpstr>
      <vt:lpstr>PowerPoint Presentation</vt:lpstr>
      <vt:lpstr>PowerPoint Presentation</vt:lpstr>
      <vt:lpstr>Shape charge threats to transport flaks/casks   Visual demonstration of vulnerability of very robust containment to shape charge attack is more powerful than any number of words. In January 2008, there was a real demonstration test of a Raytheon Shaped Charge, Intended as the Penetration (Precursor) Stage of a Tandem Warhead System. Below is the before and after sequence: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dc:creator>
  <cp:lastModifiedBy>user</cp:lastModifiedBy>
  <cp:revision>19</cp:revision>
  <dcterms:created xsi:type="dcterms:W3CDTF">2016-03-05T22:02:10Z</dcterms:created>
  <dcterms:modified xsi:type="dcterms:W3CDTF">2016-03-17T11:22:50Z</dcterms:modified>
</cp:coreProperties>
</file>