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3"/>
  </p:notesMasterIdLst>
  <p:sldIdLst>
    <p:sldId id="261" r:id="rId2"/>
    <p:sldId id="256" r:id="rId3"/>
    <p:sldId id="257"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 id="282" r:id="rId29"/>
    <p:sldId id="284" r:id="rId30"/>
    <p:sldId id="285" r:id="rId31"/>
    <p:sldId id="286" r:id="rId32"/>
  </p:sldIdLst>
  <p:sldSz cx="9144000" cy="5715000" type="screen16x1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30"/>
    <p:restoredTop sz="94706"/>
  </p:normalViewPr>
  <p:slideViewPr>
    <p:cSldViewPr snapToGrid="0" snapToObjects="1">
      <p:cViewPr>
        <p:scale>
          <a:sx n="133" d="100"/>
          <a:sy n="133" d="100"/>
        </p:scale>
        <p:origin x="216" y="1776"/>
      </p:cViewPr>
      <p:guideLst/>
    </p:cSldViewPr>
  </p:slideViewPr>
  <p:notesTextViewPr>
    <p:cViewPr>
      <p:scale>
        <a:sx n="1" d="1"/>
        <a:sy n="1" d="1"/>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B2BBDB-745B-4545-A8AD-7D60013D2988}" type="datetimeFigureOut">
              <a:rPr lang="en-US" smtClean="0"/>
              <a:t>3/16/16</a:t>
            </a:fld>
            <a:endParaRPr lang="en-US"/>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A8F25-CAFA-5A42-B678-00A10A14844A}" type="slidenum">
              <a:rPr lang="en-US" smtClean="0"/>
              <a:t>‹#›</a:t>
            </a:fld>
            <a:endParaRPr lang="en-US"/>
          </a:p>
        </p:txBody>
      </p:sp>
    </p:spTree>
    <p:extLst>
      <p:ext uri="{BB962C8B-B14F-4D97-AF65-F5344CB8AC3E}">
        <p14:creationId xmlns:p14="http://schemas.microsoft.com/office/powerpoint/2010/main" val="663563201"/>
      </p:ext>
    </p:extLst>
  </p:cSld>
  <p:clrMap bg1="lt1" tx1="dk1" bg2="lt2" tx2="dk2" accent1="accent1" accent2="accent2" accent3="accent3" accent4="accent4" accent5="accent5" accent6="accent6" hlink="hlink" folHlink="folHlink"/>
  <p:notesStyle>
    <a:lvl1pPr marL="0" algn="l" defTabSz="713232" rtl="0" eaLnBrk="1" latinLnBrk="0" hangingPunct="1">
      <a:defRPr sz="936" kern="1200">
        <a:solidFill>
          <a:schemeClr val="tx1"/>
        </a:solidFill>
        <a:latin typeface="+mn-lt"/>
        <a:ea typeface="+mn-ea"/>
        <a:cs typeface="+mn-cs"/>
      </a:defRPr>
    </a:lvl1pPr>
    <a:lvl2pPr marL="356616" algn="l" defTabSz="713232" rtl="0" eaLnBrk="1" latinLnBrk="0" hangingPunct="1">
      <a:defRPr sz="936" kern="1200">
        <a:solidFill>
          <a:schemeClr val="tx1"/>
        </a:solidFill>
        <a:latin typeface="+mn-lt"/>
        <a:ea typeface="+mn-ea"/>
        <a:cs typeface="+mn-cs"/>
      </a:defRPr>
    </a:lvl2pPr>
    <a:lvl3pPr marL="713232" algn="l" defTabSz="713232" rtl="0" eaLnBrk="1" latinLnBrk="0" hangingPunct="1">
      <a:defRPr sz="936" kern="1200">
        <a:solidFill>
          <a:schemeClr val="tx1"/>
        </a:solidFill>
        <a:latin typeface="+mn-lt"/>
        <a:ea typeface="+mn-ea"/>
        <a:cs typeface="+mn-cs"/>
      </a:defRPr>
    </a:lvl3pPr>
    <a:lvl4pPr marL="1069848" algn="l" defTabSz="713232" rtl="0" eaLnBrk="1" latinLnBrk="0" hangingPunct="1">
      <a:defRPr sz="936" kern="1200">
        <a:solidFill>
          <a:schemeClr val="tx1"/>
        </a:solidFill>
        <a:latin typeface="+mn-lt"/>
        <a:ea typeface="+mn-ea"/>
        <a:cs typeface="+mn-cs"/>
      </a:defRPr>
    </a:lvl4pPr>
    <a:lvl5pPr marL="1426464" algn="l" defTabSz="713232" rtl="0" eaLnBrk="1" latinLnBrk="0" hangingPunct="1">
      <a:defRPr sz="936" kern="1200">
        <a:solidFill>
          <a:schemeClr val="tx1"/>
        </a:solidFill>
        <a:latin typeface="+mn-lt"/>
        <a:ea typeface="+mn-ea"/>
        <a:cs typeface="+mn-cs"/>
      </a:defRPr>
    </a:lvl5pPr>
    <a:lvl6pPr marL="1783080" algn="l" defTabSz="713232" rtl="0" eaLnBrk="1" latinLnBrk="0" hangingPunct="1">
      <a:defRPr sz="936" kern="1200">
        <a:solidFill>
          <a:schemeClr val="tx1"/>
        </a:solidFill>
        <a:latin typeface="+mn-lt"/>
        <a:ea typeface="+mn-ea"/>
        <a:cs typeface="+mn-cs"/>
      </a:defRPr>
    </a:lvl6pPr>
    <a:lvl7pPr marL="2139696" algn="l" defTabSz="713232" rtl="0" eaLnBrk="1" latinLnBrk="0" hangingPunct="1">
      <a:defRPr sz="936" kern="1200">
        <a:solidFill>
          <a:schemeClr val="tx1"/>
        </a:solidFill>
        <a:latin typeface="+mn-lt"/>
        <a:ea typeface="+mn-ea"/>
        <a:cs typeface="+mn-cs"/>
      </a:defRPr>
    </a:lvl7pPr>
    <a:lvl8pPr marL="2496312" algn="l" defTabSz="713232" rtl="0" eaLnBrk="1" latinLnBrk="0" hangingPunct="1">
      <a:defRPr sz="936" kern="1200">
        <a:solidFill>
          <a:schemeClr val="tx1"/>
        </a:solidFill>
        <a:latin typeface="+mn-lt"/>
        <a:ea typeface="+mn-ea"/>
        <a:cs typeface="+mn-cs"/>
      </a:defRPr>
    </a:lvl8pPr>
    <a:lvl9pPr marL="2852928" algn="l" defTabSz="713232" rtl="0" eaLnBrk="1" latinLnBrk="0" hangingPunct="1">
      <a:defRPr sz="9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91310-07D4-9642-843F-CDEAEF2C9163}" type="slidenum">
              <a:rPr lang="en-US" smtClean="0"/>
              <a:t>1</a:t>
            </a:fld>
            <a:endParaRPr lang="en-US"/>
          </a:p>
        </p:txBody>
      </p:sp>
    </p:spTree>
    <p:extLst>
      <p:ext uri="{BB962C8B-B14F-4D97-AF65-F5344CB8AC3E}">
        <p14:creationId xmlns:p14="http://schemas.microsoft.com/office/powerpoint/2010/main" val="1616495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54D4E61-3489-5848-94B9-1C236CDD0AE9}" type="slidenum">
              <a:rPr lang="en-US" sz="1200"/>
              <a:pPr eaLnBrk="1" hangingPunct="1"/>
              <a:t>8</a:t>
            </a:fld>
            <a:endParaRPr lang="en-US" sz="120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969885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4503FF8-A9B2-8641-992F-A4B53017DB39}" type="datetimeFigureOut">
              <a:rPr lang="en-US" smtClean="0"/>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549240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503FF8-A9B2-8641-992F-A4B53017DB39}" type="datetimeFigureOut">
              <a:rPr lang="en-US" smtClean="0"/>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1205847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503FF8-A9B2-8641-992F-A4B53017DB39}" type="datetimeFigureOut">
              <a:rPr lang="en-US" smtClean="0"/>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880394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4503FF8-A9B2-8641-992F-A4B53017DB39}" type="datetimeFigureOut">
              <a:rPr lang="en-US" smtClean="0"/>
              <a:t>3/15/16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627916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503FF8-A9B2-8641-992F-A4B53017DB39}" type="datetimeFigureOut">
              <a:rPr lang="en-US" smtClean="0"/>
              <a:t>3/15/16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649923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4503FF8-A9B2-8641-992F-A4B53017DB39}" type="datetimeFigureOut">
              <a:rPr lang="en-US" smtClean="0"/>
              <a:t>3/15/16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1163931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03FF8-A9B2-8641-992F-A4B53017DB39}" type="datetimeFigureOut">
              <a:rPr lang="en-US" smtClean="0"/>
              <a:t>3/15/16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771222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03FF8-A9B2-8641-992F-A4B53017DB39}" type="datetimeFigureOut">
              <a:rPr lang="en-US" smtClean="0"/>
              <a:t>3/15/16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1865083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03FF8-A9B2-8641-992F-A4B53017DB39}" type="datetimeFigureOut">
              <a:rPr lang="en-US" smtClean="0"/>
              <a:t>3/15/16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1793173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503FF8-A9B2-8641-992F-A4B53017DB39}" type="datetimeFigureOut">
              <a:rPr lang="en-US" smtClean="0"/>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87042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503FF8-A9B2-8641-992F-A4B53017DB39}" type="datetimeFigureOut">
              <a:rPr lang="en-US" smtClean="0"/>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EA5BD3-C41D-B34E-B37D-C89A27E132C4}" type="slidenum">
              <a:rPr lang="en-US" smtClean="0"/>
              <a:t>‹#›</a:t>
            </a:fld>
            <a:endParaRPr lang="en-US"/>
          </a:p>
        </p:txBody>
      </p:sp>
    </p:spTree>
    <p:extLst>
      <p:ext uri="{BB962C8B-B14F-4D97-AF65-F5344CB8AC3E}">
        <p14:creationId xmlns:p14="http://schemas.microsoft.com/office/powerpoint/2010/main" val="478614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p>
            <a:r>
              <a:rPr lang="en-US" smtClean="0"/>
              <a:t>Click to edit Master title style</a:t>
            </a:r>
            <a:endParaRPr lang="hu-HU"/>
          </a:p>
        </p:txBody>
      </p:sp>
      <p:sp>
        <p:nvSpPr>
          <p:cNvPr id="3" name="Text Placeholder 2"/>
          <p:cNvSpPr>
            <a:spLocks noGrp="1"/>
          </p:cNvSpPr>
          <p:nvPr>
            <p:ph type="body" sz="half" idx="1"/>
          </p:nvPr>
        </p:nvSpPr>
        <p:spPr>
          <a:xfrm>
            <a:off x="457200" y="1333500"/>
            <a:ext cx="4038600" cy="37716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u-HU"/>
          </a:p>
        </p:txBody>
      </p:sp>
      <p:sp>
        <p:nvSpPr>
          <p:cNvPr id="4" name="Content Placeholder 3"/>
          <p:cNvSpPr>
            <a:spLocks noGrp="1"/>
          </p:cNvSpPr>
          <p:nvPr>
            <p:ph sz="half" idx="2"/>
          </p:nvPr>
        </p:nvSpPr>
        <p:spPr>
          <a:xfrm>
            <a:off x="4648200" y="1333500"/>
            <a:ext cx="4038600" cy="37716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u-HU"/>
          </a:p>
        </p:txBody>
      </p:sp>
      <p:sp>
        <p:nvSpPr>
          <p:cNvPr id="5" name="Date Placeholder 3"/>
          <p:cNvSpPr>
            <a:spLocks noGrp="1"/>
          </p:cNvSpPr>
          <p:nvPr>
            <p:ph type="dt" sz="half" idx="10"/>
          </p:nvPr>
        </p:nvSpPr>
        <p:spPr/>
        <p:txBody>
          <a:bodyPr/>
          <a:lstStyle>
            <a:lvl1pPr>
              <a:defRPr/>
            </a:lvl1pPr>
          </a:lstStyle>
          <a:p>
            <a:pPr>
              <a:defRPr/>
            </a:pPr>
            <a:fld id="{FACD065F-74E3-ED42-AB4E-302D2B0AB84E}" type="datetime1">
              <a:rPr lang="hu-HU"/>
              <a:pPr>
                <a:defRPr/>
              </a:pPr>
              <a:t>2016. 03. 16.</a:t>
            </a:fld>
            <a:endParaRPr lang="hu-HU"/>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D5E8A065-51C2-9B48-BF03-4584BD8023C9}" type="slidenum">
              <a:rPr lang="hu-HU"/>
              <a:pPr>
                <a:defRPr/>
              </a:pPr>
              <a:t>‹#›</a:t>
            </a:fld>
            <a:endParaRPr lang="hu-HU"/>
          </a:p>
        </p:txBody>
      </p:sp>
    </p:spTree>
    <p:extLst>
      <p:ext uri="{BB962C8B-B14F-4D97-AF65-F5344CB8AC3E}">
        <p14:creationId xmlns:p14="http://schemas.microsoft.com/office/powerpoint/2010/main" val="937957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508000"/>
            <a:ext cx="7772400" cy="9525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651000"/>
            <a:ext cx="7772400" cy="3429000"/>
          </a:xfrm>
        </p:spPr>
        <p:txBody>
          <a:bodyPr rtlCol="0">
            <a:normAutofit/>
          </a:bodyPr>
          <a:lstStyle/>
          <a:p>
            <a:pPr lvl="0"/>
            <a:endParaRPr lang="en-US" noProof="0" smtClean="0"/>
          </a:p>
        </p:txBody>
      </p:sp>
      <p:sp>
        <p:nvSpPr>
          <p:cNvPr id="4" name="Date Placeholder 3"/>
          <p:cNvSpPr>
            <a:spLocks noGrp="1"/>
          </p:cNvSpPr>
          <p:nvPr>
            <p:ph type="dt" sz="half" idx="10"/>
          </p:nvPr>
        </p:nvSpPr>
        <p:spPr>
          <a:xfrm>
            <a:off x="685800" y="5207000"/>
            <a:ext cx="1905000" cy="381000"/>
          </a:xfrm>
        </p:spPr>
        <p:txBody>
          <a:bodyPr/>
          <a:lstStyle>
            <a:lvl1pPr>
              <a:defRPr/>
            </a:lvl1pPr>
          </a:lstStyle>
          <a:p>
            <a:pPr>
              <a:defRPr/>
            </a:pPr>
            <a:endParaRPr lang="fr-FR"/>
          </a:p>
        </p:txBody>
      </p:sp>
      <p:sp>
        <p:nvSpPr>
          <p:cNvPr id="5" name="Footer Placeholder 4"/>
          <p:cNvSpPr>
            <a:spLocks noGrp="1"/>
          </p:cNvSpPr>
          <p:nvPr>
            <p:ph type="ftr" sz="quarter" idx="11"/>
          </p:nvPr>
        </p:nvSpPr>
        <p:spPr>
          <a:xfrm>
            <a:off x="3124200" y="5207000"/>
            <a:ext cx="2895600" cy="381000"/>
          </a:xfrm>
        </p:spPr>
        <p:txBody>
          <a:bodyPr/>
          <a:lstStyle>
            <a:lvl1pPr>
              <a:defRPr/>
            </a:lvl1pPr>
          </a:lstStyle>
          <a:p>
            <a:pPr>
              <a:defRPr/>
            </a:pPr>
            <a:endParaRPr lang="fr-FR"/>
          </a:p>
        </p:txBody>
      </p:sp>
      <p:sp>
        <p:nvSpPr>
          <p:cNvPr id="6" name="Slide Number Placeholder 5"/>
          <p:cNvSpPr>
            <a:spLocks noGrp="1"/>
          </p:cNvSpPr>
          <p:nvPr>
            <p:ph type="sldNum" sz="quarter" idx="12"/>
          </p:nvPr>
        </p:nvSpPr>
        <p:spPr>
          <a:xfrm>
            <a:off x="6553200" y="5207000"/>
            <a:ext cx="1905000" cy="381000"/>
          </a:xfrm>
        </p:spPr>
        <p:txBody>
          <a:bodyPr/>
          <a:lstStyle>
            <a:lvl1pPr>
              <a:defRPr/>
            </a:lvl1pPr>
          </a:lstStyle>
          <a:p>
            <a:pPr>
              <a:defRPr/>
            </a:pPr>
            <a:fld id="{BC3319B9-EC9D-0448-8DE0-FCEC7CBA0789}" type="slidenum">
              <a:rPr lang="fr-FR"/>
              <a:pPr>
                <a:defRPr/>
              </a:pPr>
              <a:t>‹#›</a:t>
            </a:fld>
            <a:endParaRPr lang="fr-FR"/>
          </a:p>
        </p:txBody>
      </p:sp>
    </p:spTree>
    <p:extLst>
      <p:ext uri="{BB962C8B-B14F-4D97-AF65-F5344CB8AC3E}">
        <p14:creationId xmlns:p14="http://schemas.microsoft.com/office/powerpoint/2010/main" val="19729774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24503FF8-A9B2-8641-992F-A4B53017DB39}" type="datetimeFigureOut">
              <a:rPr lang="en-US" smtClean="0"/>
              <a:t>3/15/16</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A1EA5BD3-C41D-B34E-B37D-C89A27E132C4}" type="slidenum">
              <a:rPr lang="en-US" smtClean="0"/>
              <a:t>‹#›</a:t>
            </a:fld>
            <a:endParaRPr lang="en-US"/>
          </a:p>
        </p:txBody>
      </p:sp>
    </p:spTree>
    <p:extLst>
      <p:ext uri="{BB962C8B-B14F-4D97-AF65-F5344CB8AC3E}">
        <p14:creationId xmlns:p14="http://schemas.microsoft.com/office/powerpoint/2010/main" val="5472851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1" Type="http://schemas.openxmlformats.org/officeDocument/2006/relationships/slideLayout" Target="../slideLayouts/slideLayout12.xml"/><Relationship Id="rId2"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6.jpg"/><Relationship Id="rId3"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 Id="rId3" Type="http://schemas.openxmlformats.org/officeDocument/2006/relationships/image" Target="../media/image2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 Id="rId3" Type="http://schemas.openxmlformats.org/officeDocument/2006/relationships/image" Target="../media/image3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tree-fig1-map-ss"/>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33965" y="2098308"/>
            <a:ext cx="3294729" cy="3156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descr="fuku-9-19-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5658" y="2098308"/>
            <a:ext cx="3253339" cy="3186794"/>
          </a:xfrm>
          <a:prstGeom prst="rect">
            <a:avLst/>
          </a:prstGeom>
        </p:spPr>
      </p:pic>
      <p:cxnSp>
        <p:nvCxnSpPr>
          <p:cNvPr id="10" name="Straight Arrow Connector 9"/>
          <p:cNvCxnSpPr/>
          <p:nvPr/>
        </p:nvCxnSpPr>
        <p:spPr>
          <a:xfrm>
            <a:off x="6224745" y="4078832"/>
            <a:ext cx="275167" cy="338667"/>
          </a:xfrm>
          <a:prstGeom prst="straightConnector1">
            <a:avLst/>
          </a:prstGeom>
          <a:ln w="698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10817" y="3806450"/>
            <a:ext cx="1407758" cy="272382"/>
          </a:xfrm>
          <a:prstGeom prst="rect">
            <a:avLst/>
          </a:prstGeom>
          <a:noFill/>
        </p:spPr>
        <p:txBody>
          <a:bodyPr wrap="none" rtlCol="0">
            <a:spAutoFit/>
          </a:bodyPr>
          <a:lstStyle/>
          <a:p>
            <a:r>
              <a:rPr lang="en-US" sz="1170" dirty="0"/>
              <a:t>Tokyo (36M people)</a:t>
            </a:r>
            <a:endParaRPr lang="en-US" sz="1170" dirty="0"/>
          </a:p>
        </p:txBody>
      </p:sp>
      <p:sp>
        <p:nvSpPr>
          <p:cNvPr id="5" name="Rectangle 4"/>
          <p:cNvSpPr/>
          <p:nvPr/>
        </p:nvSpPr>
        <p:spPr>
          <a:xfrm>
            <a:off x="811391" y="152422"/>
            <a:ext cx="7442368" cy="707886"/>
          </a:xfrm>
          <a:prstGeom prst="rect">
            <a:avLst/>
          </a:prstGeom>
        </p:spPr>
        <p:txBody>
          <a:bodyPr wrap="square">
            <a:spAutoFit/>
          </a:bodyPr>
          <a:lstStyle/>
          <a:p>
            <a:pPr algn="ctr"/>
            <a:r>
              <a:rPr lang="en-US" sz="2000" b="1" dirty="0">
                <a:solidFill>
                  <a:schemeClr val="bg1"/>
                </a:solidFill>
              </a:rPr>
              <a:t>The </a:t>
            </a:r>
            <a:r>
              <a:rPr lang="en-US" sz="2000" b="1" dirty="0" smtClean="0">
                <a:solidFill>
                  <a:schemeClr val="bg1"/>
                </a:solidFill>
              </a:rPr>
              <a:t>Effects of Ionizing Radiation on Non-Human Biota:</a:t>
            </a:r>
          </a:p>
          <a:p>
            <a:pPr algn="ctr"/>
            <a:r>
              <a:rPr lang="en-US" sz="2000" b="1" dirty="0" smtClean="0">
                <a:solidFill>
                  <a:schemeClr val="bg1"/>
                </a:solidFill>
              </a:rPr>
              <a:t>Lessons from Chernobyl and Fukushima</a:t>
            </a:r>
            <a:endParaRPr lang="en-US" sz="2000" b="1" dirty="0">
              <a:solidFill>
                <a:schemeClr val="bg1"/>
              </a:solidFill>
            </a:endParaRPr>
          </a:p>
        </p:txBody>
      </p:sp>
      <p:sp>
        <p:nvSpPr>
          <p:cNvPr id="2" name="Rectangle 1"/>
          <p:cNvSpPr/>
          <p:nvPr/>
        </p:nvSpPr>
        <p:spPr>
          <a:xfrm>
            <a:off x="2246575" y="1104615"/>
            <a:ext cx="4572000" cy="913070"/>
          </a:xfrm>
          <a:prstGeom prst="rect">
            <a:avLst/>
          </a:prstGeom>
        </p:spPr>
        <p:txBody>
          <a:bodyPr>
            <a:spAutoFit/>
          </a:bodyPr>
          <a:lstStyle/>
          <a:p>
            <a:pPr algn="ctr"/>
            <a:r>
              <a:rPr lang="en-US" sz="1600" b="1" dirty="0" smtClean="0">
                <a:solidFill>
                  <a:srgbClr val="FFFF00"/>
                </a:solidFill>
              </a:rPr>
              <a:t>Timothy A. </a:t>
            </a:r>
            <a:r>
              <a:rPr lang="en-US" sz="1600" b="1" dirty="0" err="1" smtClean="0">
                <a:solidFill>
                  <a:srgbClr val="FFFF00"/>
                </a:solidFill>
              </a:rPr>
              <a:t>Mousseau</a:t>
            </a:r>
            <a:r>
              <a:rPr lang="en-US" sz="1600" b="1" dirty="0" smtClean="0">
                <a:solidFill>
                  <a:srgbClr val="FFFF00"/>
                </a:solidFill>
              </a:rPr>
              <a:t>, PhD</a:t>
            </a:r>
          </a:p>
          <a:p>
            <a:pPr algn="ctr"/>
            <a:endParaRPr lang="en-US" sz="1600" baseline="30000" dirty="0" smtClean="0">
              <a:solidFill>
                <a:srgbClr val="FFFF00"/>
              </a:solidFill>
            </a:endParaRPr>
          </a:p>
          <a:p>
            <a:pPr algn="ctr"/>
            <a:r>
              <a:rPr lang="en-US" sz="1600" baseline="30000" dirty="0" smtClean="0">
                <a:solidFill>
                  <a:srgbClr val="FFFF00"/>
                </a:solidFill>
              </a:rPr>
              <a:t>Professor of Biological Sciences</a:t>
            </a:r>
          </a:p>
          <a:p>
            <a:pPr algn="ctr"/>
            <a:r>
              <a:rPr lang="en-US" sz="1600" dirty="0" smtClean="0">
                <a:solidFill>
                  <a:srgbClr val="FFFF00"/>
                </a:solidFill>
              </a:rPr>
              <a:t> University of South Carolina</a:t>
            </a:r>
            <a:endParaRPr lang="en-US" sz="1600" dirty="0">
              <a:solidFill>
                <a:srgbClr val="FFFF00"/>
              </a:solidFill>
            </a:endParaRPr>
          </a:p>
        </p:txBody>
      </p:sp>
    </p:spTree>
    <p:extLst>
      <p:ext uri="{BB962C8B-B14F-4D97-AF65-F5344CB8AC3E}">
        <p14:creationId xmlns:p14="http://schemas.microsoft.com/office/powerpoint/2010/main" val="624140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4-06 at 7.26.4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390526"/>
            <a:ext cx="6858000" cy="4924514"/>
          </a:xfrm>
          <a:prstGeom prst="rect">
            <a:avLst/>
          </a:prstGeom>
        </p:spPr>
      </p:pic>
    </p:spTree>
    <p:extLst>
      <p:ext uri="{BB962C8B-B14F-4D97-AF65-F5344CB8AC3E}">
        <p14:creationId xmlns:p14="http://schemas.microsoft.com/office/powerpoint/2010/main" val="1666435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8350" y="523875"/>
            <a:ext cx="5057775" cy="4657725"/>
          </a:xfrm>
          <a:prstGeom prst="rect">
            <a:avLst/>
          </a:prstGeom>
        </p:spPr>
      </p:pic>
      <p:sp>
        <p:nvSpPr>
          <p:cNvPr id="3" name="TextBox 2"/>
          <p:cNvSpPr txBox="1"/>
          <p:nvPr/>
        </p:nvSpPr>
        <p:spPr>
          <a:xfrm>
            <a:off x="2038351" y="285750"/>
            <a:ext cx="3041217" cy="254365"/>
          </a:xfrm>
          <a:prstGeom prst="rect">
            <a:avLst/>
          </a:prstGeom>
          <a:noFill/>
        </p:spPr>
        <p:txBody>
          <a:bodyPr wrap="none" rtlCol="0">
            <a:spAutoFit/>
          </a:bodyPr>
          <a:lstStyle/>
          <a:p>
            <a:r>
              <a:rPr lang="en-US" sz="1053" dirty="0">
                <a:solidFill>
                  <a:srgbClr val="FFFFFF"/>
                </a:solidFill>
              </a:rPr>
              <a:t>Chernobyl: Radiation and Mutation, a Meta-Analysis</a:t>
            </a:r>
            <a:endParaRPr lang="en-US" sz="1053" dirty="0">
              <a:solidFill>
                <a:srgbClr val="FFFFFF"/>
              </a:solidFill>
            </a:endParaRPr>
          </a:p>
        </p:txBody>
      </p:sp>
      <p:sp>
        <p:nvSpPr>
          <p:cNvPr id="4" name="Rectangle 3"/>
          <p:cNvSpPr/>
          <p:nvPr/>
        </p:nvSpPr>
        <p:spPr>
          <a:xfrm>
            <a:off x="2038351" y="5191295"/>
            <a:ext cx="4907177" cy="196208"/>
          </a:xfrm>
          <a:prstGeom prst="rect">
            <a:avLst/>
          </a:prstGeom>
        </p:spPr>
        <p:txBody>
          <a:bodyPr wrap="square">
            <a:spAutoFit/>
          </a:bodyPr>
          <a:lstStyle/>
          <a:p>
            <a:pPr lvl="0"/>
            <a:r>
              <a:rPr lang="en-GB" sz="675" dirty="0">
                <a:solidFill>
                  <a:srgbClr val="FFFFFF"/>
                </a:solidFill>
              </a:rPr>
              <a:t>A. P. </a:t>
            </a:r>
            <a:r>
              <a:rPr lang="en-GB" sz="675" dirty="0" err="1">
                <a:solidFill>
                  <a:srgbClr val="FFFFFF"/>
                </a:solidFill>
              </a:rPr>
              <a:t>Møller</a:t>
            </a:r>
            <a:r>
              <a:rPr lang="en-GB" sz="675" dirty="0">
                <a:solidFill>
                  <a:srgbClr val="FFFFFF"/>
                </a:solidFill>
              </a:rPr>
              <a:t>, T</a:t>
            </a:r>
            <a:r>
              <a:rPr lang="en-GB" sz="675" dirty="0">
                <a:solidFill>
                  <a:srgbClr val="FFFFFF"/>
                </a:solidFill>
              </a:rPr>
              <a:t>. A. </a:t>
            </a:r>
            <a:r>
              <a:rPr lang="en-GB" sz="675" dirty="0">
                <a:solidFill>
                  <a:srgbClr val="FFFFFF"/>
                </a:solidFill>
              </a:rPr>
              <a:t>Mousseau. 2015. </a:t>
            </a:r>
            <a:r>
              <a:rPr lang="en-GB" sz="675" dirty="0">
                <a:solidFill>
                  <a:srgbClr val="FFFFFF"/>
                </a:solidFill>
              </a:rPr>
              <a:t>Strong effects of ionizing radiation on mutation rates from Chernobyl</a:t>
            </a:r>
            <a:r>
              <a:rPr lang="en-GB" sz="675" dirty="0">
                <a:solidFill>
                  <a:srgbClr val="FFFFFF"/>
                </a:solidFill>
              </a:rPr>
              <a:t>. Nature Scientific Reports . </a:t>
            </a:r>
            <a:endParaRPr lang="en-US" sz="675" dirty="0">
              <a:solidFill>
                <a:srgbClr val="FFFFFF"/>
              </a:solidFill>
            </a:endParaRPr>
          </a:p>
        </p:txBody>
      </p:sp>
      <p:sp>
        <p:nvSpPr>
          <p:cNvPr id="5" name="Rectangle 4"/>
          <p:cNvSpPr/>
          <p:nvPr/>
        </p:nvSpPr>
        <p:spPr>
          <a:xfrm>
            <a:off x="2221033" y="636200"/>
            <a:ext cx="2233304" cy="578428"/>
          </a:xfrm>
          <a:prstGeom prst="rect">
            <a:avLst/>
          </a:prstGeom>
        </p:spPr>
        <p:txBody>
          <a:bodyPr wrap="none">
            <a:spAutoFit/>
          </a:bodyPr>
          <a:lstStyle/>
          <a:p>
            <a:r>
              <a:rPr lang="en-US" sz="1053" dirty="0"/>
              <a:t>E </a:t>
            </a:r>
            <a:r>
              <a:rPr lang="en-US" sz="1053" dirty="0"/>
              <a:t>= 0.67; 95% CI 0.59 to </a:t>
            </a:r>
            <a:r>
              <a:rPr lang="en-US" sz="1053" dirty="0"/>
              <a:t>0.73; N = 151</a:t>
            </a:r>
          </a:p>
          <a:p>
            <a:endParaRPr lang="en-US" sz="1053" dirty="0"/>
          </a:p>
          <a:p>
            <a:r>
              <a:rPr lang="en-US" sz="1053" dirty="0"/>
              <a:t>R2 = 0.44 </a:t>
            </a:r>
            <a:endParaRPr lang="en-US" sz="1053" dirty="0"/>
          </a:p>
        </p:txBody>
      </p:sp>
    </p:spTree>
    <p:extLst>
      <p:ext uri="{BB962C8B-B14F-4D97-AF65-F5344CB8AC3E}">
        <p14:creationId xmlns:p14="http://schemas.microsoft.com/office/powerpoint/2010/main" val="13576537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2-18 at 4.54.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7776" y="285750"/>
            <a:ext cx="6633065" cy="5143500"/>
          </a:xfrm>
          <a:prstGeom prst="rect">
            <a:avLst/>
          </a:prstGeom>
        </p:spPr>
      </p:pic>
    </p:spTree>
    <p:extLst>
      <p:ext uri="{BB962C8B-B14F-4D97-AF65-F5344CB8AC3E}">
        <p14:creationId xmlns:p14="http://schemas.microsoft.com/office/powerpoint/2010/main" val="838429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4926" y="285750"/>
            <a:ext cx="6519797" cy="5143500"/>
          </a:xfrm>
          <a:prstGeom prst="rect">
            <a:avLst/>
          </a:prstGeom>
        </p:spPr>
      </p:pic>
    </p:spTree>
    <p:extLst>
      <p:ext uri="{BB962C8B-B14F-4D97-AF65-F5344CB8AC3E}">
        <p14:creationId xmlns:p14="http://schemas.microsoft.com/office/powerpoint/2010/main" val="1162895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10-29 at 9.46.2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12889"/>
            <a:ext cx="7620000" cy="4722972"/>
          </a:xfrm>
          <a:prstGeom prst="rect">
            <a:avLst/>
          </a:prstGeom>
        </p:spPr>
      </p:pic>
      <p:sp>
        <p:nvSpPr>
          <p:cNvPr id="3" name="Rectangle 2"/>
          <p:cNvSpPr/>
          <p:nvPr/>
        </p:nvSpPr>
        <p:spPr>
          <a:xfrm>
            <a:off x="1192389" y="4993624"/>
            <a:ext cx="6582833" cy="451534"/>
          </a:xfrm>
          <a:prstGeom prst="rect">
            <a:avLst/>
          </a:prstGeom>
        </p:spPr>
        <p:txBody>
          <a:bodyPr wrap="square">
            <a:spAutoFit/>
          </a:bodyPr>
          <a:lstStyle/>
          <a:p>
            <a:r>
              <a:rPr lang="en-US" sz="1167" dirty="0">
                <a:solidFill>
                  <a:srgbClr val="FFFFFF"/>
                </a:solidFill>
              </a:rPr>
              <a:t>Citation: </a:t>
            </a:r>
            <a:r>
              <a:rPr lang="en-US" sz="1167" dirty="0" err="1">
                <a:solidFill>
                  <a:srgbClr val="FFFFFF"/>
                </a:solidFill>
              </a:rPr>
              <a:t>Møller</a:t>
            </a:r>
            <a:r>
              <a:rPr lang="en-US" sz="1167" dirty="0">
                <a:solidFill>
                  <a:srgbClr val="FFFFFF"/>
                </a:solidFill>
              </a:rPr>
              <a:t> AP, </a:t>
            </a:r>
            <a:r>
              <a:rPr lang="en-US" sz="1167" dirty="0" err="1">
                <a:solidFill>
                  <a:srgbClr val="FFFFFF"/>
                </a:solidFill>
              </a:rPr>
              <a:t>Bonisoli-Alquati</a:t>
            </a:r>
            <a:r>
              <a:rPr lang="en-US" sz="1167" dirty="0">
                <a:solidFill>
                  <a:srgbClr val="FFFFFF"/>
                </a:solidFill>
              </a:rPr>
              <a:t> A, Mousseau TA, </a:t>
            </a:r>
            <a:r>
              <a:rPr lang="en-US" sz="1167" dirty="0" err="1">
                <a:solidFill>
                  <a:srgbClr val="FFFFFF"/>
                </a:solidFill>
              </a:rPr>
              <a:t>Rudolfsen</a:t>
            </a:r>
            <a:r>
              <a:rPr lang="en-US" sz="1167" dirty="0">
                <a:solidFill>
                  <a:srgbClr val="FFFFFF"/>
                </a:solidFill>
              </a:rPr>
              <a:t> G (2014) </a:t>
            </a:r>
            <a:r>
              <a:rPr lang="en-US" sz="1167" dirty="0" err="1">
                <a:solidFill>
                  <a:srgbClr val="FFFFFF"/>
                </a:solidFill>
              </a:rPr>
              <a:t>Aspermy</a:t>
            </a:r>
            <a:r>
              <a:rPr lang="en-US" sz="1167" dirty="0">
                <a:solidFill>
                  <a:srgbClr val="FFFFFF"/>
                </a:solidFill>
              </a:rPr>
              <a:t>, Sperm Quality and Radiation in Chernobyl Birds. </a:t>
            </a:r>
            <a:r>
              <a:rPr lang="en-US" sz="1167" dirty="0" err="1">
                <a:solidFill>
                  <a:srgbClr val="FFFFFF"/>
                </a:solidFill>
              </a:rPr>
              <a:t>PLoS</a:t>
            </a:r>
            <a:r>
              <a:rPr lang="en-US" sz="1167" dirty="0">
                <a:solidFill>
                  <a:srgbClr val="FFFFFF"/>
                </a:solidFill>
              </a:rPr>
              <a:t> ONE 9(6): e100296. doi:10.1371/journal.pone.0100296</a:t>
            </a:r>
          </a:p>
        </p:txBody>
      </p:sp>
    </p:spTree>
    <p:extLst>
      <p:ext uri="{BB962C8B-B14F-4D97-AF65-F5344CB8AC3E}">
        <p14:creationId xmlns:p14="http://schemas.microsoft.com/office/powerpoint/2010/main" val="1258450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10-29 at 10.02.5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4834" y="0"/>
            <a:ext cx="7141039" cy="5715000"/>
          </a:xfrm>
          <a:prstGeom prst="rect">
            <a:avLst/>
          </a:prstGeom>
        </p:spPr>
      </p:pic>
    </p:spTree>
    <p:extLst>
      <p:ext uri="{BB962C8B-B14F-4D97-AF65-F5344CB8AC3E}">
        <p14:creationId xmlns:p14="http://schemas.microsoft.com/office/powerpoint/2010/main" val="3128905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4" descr="great-tit-eye-abnormality"/>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2000" y="1258094"/>
            <a:ext cx="7620000" cy="3198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2466" name="Text Box 5"/>
          <p:cNvSpPr txBox="1">
            <a:spLocks noChangeArrowheads="1"/>
          </p:cNvSpPr>
          <p:nvPr/>
        </p:nvSpPr>
        <p:spPr bwMode="auto">
          <a:xfrm>
            <a:off x="5069417" y="4508500"/>
            <a:ext cx="2775440" cy="4513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333" b="1">
                <a:solidFill>
                  <a:schemeClr val="bg1"/>
                </a:solidFill>
              </a:rPr>
              <a:t>Tumor around eye</a:t>
            </a:r>
          </a:p>
        </p:txBody>
      </p:sp>
      <p:sp>
        <p:nvSpPr>
          <p:cNvPr id="62467" name="Text Box 6"/>
          <p:cNvSpPr txBox="1">
            <a:spLocks noChangeArrowheads="1"/>
          </p:cNvSpPr>
          <p:nvPr/>
        </p:nvSpPr>
        <p:spPr bwMode="auto">
          <a:xfrm>
            <a:off x="1016000" y="698500"/>
            <a:ext cx="3026791" cy="4513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333">
                <a:solidFill>
                  <a:schemeClr val="bg1"/>
                </a:solidFill>
              </a:rPr>
              <a:t>Great tit, </a:t>
            </a:r>
            <a:r>
              <a:rPr lang="en-US" sz="2333" i="1">
                <a:solidFill>
                  <a:schemeClr val="bg1"/>
                </a:solidFill>
              </a:rPr>
              <a:t>Parus major</a:t>
            </a:r>
          </a:p>
        </p:txBody>
      </p:sp>
      <p:cxnSp>
        <p:nvCxnSpPr>
          <p:cNvPr id="3" name="Straight Arrow Connector 2"/>
          <p:cNvCxnSpPr/>
          <p:nvPr/>
        </p:nvCxnSpPr>
        <p:spPr>
          <a:xfrm flipV="1">
            <a:off x="5146730" y="2686373"/>
            <a:ext cx="503694" cy="368085"/>
          </a:xfrm>
          <a:prstGeom prst="straightConnector1">
            <a:avLst/>
          </a:prstGeom>
          <a:ln w="889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33081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899" y="639305"/>
            <a:ext cx="7177618" cy="4706117"/>
          </a:xfrm>
          <a:prstGeom prst="rect">
            <a:avLst/>
          </a:prstGeom>
        </p:spPr>
      </p:pic>
    </p:spTree>
    <p:extLst>
      <p:ext uri="{BB962C8B-B14F-4D97-AF65-F5344CB8AC3E}">
        <p14:creationId xmlns:p14="http://schemas.microsoft.com/office/powerpoint/2010/main" val="16614829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764014" y="3009011"/>
            <a:ext cx="3205731" cy="248618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386" y="231006"/>
            <a:ext cx="5873909" cy="4367463"/>
          </a:xfrm>
          <a:prstGeom prst="rect">
            <a:avLst/>
          </a:prstGeom>
        </p:spPr>
      </p:pic>
    </p:spTree>
    <p:extLst>
      <p:ext uri="{BB962C8B-B14F-4D97-AF65-F5344CB8AC3E}">
        <p14:creationId xmlns:p14="http://schemas.microsoft.com/office/powerpoint/2010/main" val="781379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4-06 at 8.17.1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592667"/>
            <a:ext cx="7620000" cy="4518053"/>
          </a:xfrm>
          <a:prstGeom prst="rect">
            <a:avLst/>
          </a:prstGeom>
        </p:spPr>
      </p:pic>
    </p:spTree>
    <p:extLst>
      <p:ext uri="{BB962C8B-B14F-4D97-AF65-F5344CB8AC3E}">
        <p14:creationId xmlns:p14="http://schemas.microsoft.com/office/powerpoint/2010/main" val="2756267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051" y="807204"/>
            <a:ext cx="6929062" cy="4569191"/>
          </a:xfrm>
          <a:prstGeom prst="rect">
            <a:avLst/>
          </a:prstGeom>
        </p:spPr>
      </p:pic>
    </p:spTree>
    <p:extLst>
      <p:ext uri="{BB962C8B-B14F-4D97-AF65-F5344CB8AC3E}">
        <p14:creationId xmlns:p14="http://schemas.microsoft.com/office/powerpoint/2010/main" val="3367455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2-24 at 4.59.0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187" y="153398"/>
            <a:ext cx="7062455" cy="4861364"/>
          </a:xfrm>
          <a:prstGeom prst="rect">
            <a:avLst/>
          </a:prstGeom>
        </p:spPr>
      </p:pic>
      <p:pic>
        <p:nvPicPr>
          <p:cNvPr id="3" name="Picture 2" descr="re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3604" y="153398"/>
            <a:ext cx="3265445" cy="2464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1017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4-29 at 1.39.2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219" y="2849077"/>
            <a:ext cx="3847907" cy="2709637"/>
          </a:xfrm>
          <a:prstGeom prst="rect">
            <a:avLst/>
          </a:prstGeom>
        </p:spPr>
      </p:pic>
      <p:pic>
        <p:nvPicPr>
          <p:cNvPr id="3" name="Picture 2" descr="Screen shot 2015-04-29 at 1.34.3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219" y="148346"/>
            <a:ext cx="8612984" cy="2700731"/>
          </a:xfrm>
          <a:prstGeom prst="rect">
            <a:avLst/>
          </a:prstGeom>
        </p:spPr>
      </p:pic>
      <p:pic>
        <p:nvPicPr>
          <p:cNvPr id="4" name="Picture 2" descr="red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7878" y="2849077"/>
            <a:ext cx="3516815" cy="2654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587346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4-30 at 11.38.1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973" y="77612"/>
            <a:ext cx="7376583" cy="1016000"/>
          </a:xfrm>
          <a:prstGeom prst="rect">
            <a:avLst/>
          </a:prstGeom>
        </p:spPr>
      </p:pic>
      <p:pic>
        <p:nvPicPr>
          <p:cNvPr id="3" name="Picture 2" descr="Screen shot 2015-04-30 at 11.38.3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3445" y="1145862"/>
            <a:ext cx="3709683" cy="4293972"/>
          </a:xfrm>
          <a:prstGeom prst="rect">
            <a:avLst/>
          </a:prstGeom>
        </p:spPr>
      </p:pic>
    </p:spTree>
    <p:extLst>
      <p:ext uri="{BB962C8B-B14F-4D97-AF65-F5344CB8AC3E}">
        <p14:creationId xmlns:p14="http://schemas.microsoft.com/office/powerpoint/2010/main" val="1600670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516241"/>
            <a:ext cx="6858000" cy="952500"/>
          </a:xfrm>
        </p:spPr>
        <p:txBody>
          <a:bodyPr>
            <a:noAutofit/>
          </a:bodyPr>
          <a:lstStyle/>
          <a:p>
            <a:r>
              <a:rPr lang="en-US" sz="4000" dirty="0" smtClean="0">
                <a:solidFill>
                  <a:srgbClr val="FFFF00"/>
                </a:solidFill>
              </a:rPr>
              <a:t>How is Animal Abundance and </a:t>
            </a:r>
            <a:r>
              <a:rPr lang="en-US" sz="4000" dirty="0">
                <a:solidFill>
                  <a:srgbClr val="FFFF00"/>
                </a:solidFill>
              </a:rPr>
              <a:t>D</a:t>
            </a:r>
            <a:r>
              <a:rPr lang="en-US" sz="4000" dirty="0" smtClean="0">
                <a:solidFill>
                  <a:srgbClr val="FFFF00"/>
                </a:solidFill>
              </a:rPr>
              <a:t>iversity Affected by Radiation?</a:t>
            </a:r>
            <a:endParaRPr lang="en-US" sz="4000" dirty="0">
              <a:solidFill>
                <a:srgbClr val="FFFF00"/>
              </a:solidFill>
            </a:endParaRPr>
          </a:p>
        </p:txBody>
      </p:sp>
      <p:pic>
        <p:nvPicPr>
          <p:cNvPr id="5" name="Picture 2" descr="woodpecke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17553" y="1999104"/>
            <a:ext cx="1956130" cy="2608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3" descr="tit-fly-in-mouth"/>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524500" y="1999104"/>
            <a:ext cx="2540000" cy="188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 descr="horses-11x14-IMG_3232.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77351" y="3294944"/>
            <a:ext cx="2929673" cy="2303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4" descr="pocket-mouse"/>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173684" y="1792111"/>
            <a:ext cx="2536354" cy="17624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267588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Box 2"/>
          <p:cNvSpPr txBox="1">
            <a:spLocks noChangeArrowheads="1"/>
          </p:cNvSpPr>
          <p:nvPr/>
        </p:nvSpPr>
        <p:spPr bwMode="auto">
          <a:xfrm>
            <a:off x="6237743" y="1400376"/>
            <a:ext cx="1913608" cy="33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dirty="0">
                <a:solidFill>
                  <a:srgbClr val="FFFF00"/>
                </a:solidFill>
              </a:rPr>
              <a:t>- 896 </a:t>
            </a:r>
            <a:r>
              <a:rPr lang="en-US" sz="1500" dirty="0">
                <a:solidFill>
                  <a:srgbClr val="FFFF00"/>
                </a:solidFill>
              </a:rPr>
              <a:t>bird and insect surveys from </a:t>
            </a:r>
            <a:r>
              <a:rPr lang="en-US" sz="1500" dirty="0">
                <a:solidFill>
                  <a:srgbClr val="FFFF00"/>
                </a:solidFill>
              </a:rPr>
              <a:t>about 300 locations </a:t>
            </a:r>
            <a:r>
              <a:rPr lang="en-US" sz="1500" dirty="0">
                <a:solidFill>
                  <a:srgbClr val="FFFF00"/>
                </a:solidFill>
              </a:rPr>
              <a:t>in Ukraine and </a:t>
            </a:r>
            <a:r>
              <a:rPr lang="en-US" sz="1500" dirty="0">
                <a:solidFill>
                  <a:srgbClr val="FFFF00"/>
                </a:solidFill>
              </a:rPr>
              <a:t>Belarus</a:t>
            </a:r>
            <a:endParaRPr lang="en-US" sz="1500" dirty="0">
              <a:solidFill>
                <a:srgbClr val="FFFF00"/>
              </a:solidFill>
            </a:endParaRPr>
          </a:p>
          <a:p>
            <a:pPr eaLnBrk="1" hangingPunct="1"/>
            <a:endParaRPr lang="en-US" sz="1500" dirty="0">
              <a:solidFill>
                <a:srgbClr val="FFFF00"/>
              </a:solidFill>
            </a:endParaRPr>
          </a:p>
          <a:p>
            <a:pPr eaLnBrk="1" hangingPunct="1"/>
            <a:endParaRPr lang="en-US" sz="1500" dirty="0">
              <a:solidFill>
                <a:srgbClr val="FFFF00"/>
              </a:solidFill>
            </a:endParaRPr>
          </a:p>
          <a:p>
            <a:pPr eaLnBrk="1" hangingPunct="1"/>
            <a:r>
              <a:rPr lang="en-US" sz="1500" dirty="0">
                <a:solidFill>
                  <a:srgbClr val="FFFF00"/>
                </a:solidFill>
              </a:rPr>
              <a:t>Control </a:t>
            </a:r>
            <a:r>
              <a:rPr lang="en-US" sz="1500" dirty="0">
                <a:solidFill>
                  <a:srgbClr val="FFFF00"/>
                </a:solidFill>
              </a:rPr>
              <a:t>Populations:</a:t>
            </a:r>
          </a:p>
          <a:p>
            <a:pPr eaLnBrk="1" hangingPunct="1"/>
            <a:endParaRPr lang="en-US" sz="1500" dirty="0">
              <a:solidFill>
                <a:srgbClr val="FFFF00"/>
              </a:solidFill>
            </a:endParaRPr>
          </a:p>
          <a:p>
            <a:pPr eaLnBrk="1" hangingPunct="1">
              <a:buFontTx/>
              <a:buChar char="-"/>
            </a:pPr>
            <a:r>
              <a:rPr lang="en-US" sz="1500" dirty="0">
                <a:solidFill>
                  <a:srgbClr val="FFFF00"/>
                </a:solidFill>
              </a:rPr>
              <a:t> Italy (Milan)</a:t>
            </a:r>
          </a:p>
          <a:p>
            <a:pPr eaLnBrk="1" hangingPunct="1">
              <a:buFontTx/>
              <a:buChar char="-"/>
            </a:pPr>
            <a:r>
              <a:rPr lang="en-US" sz="1500" dirty="0">
                <a:solidFill>
                  <a:srgbClr val="FFFF00"/>
                </a:solidFill>
              </a:rPr>
              <a:t> Spain (Badajoz)</a:t>
            </a:r>
          </a:p>
          <a:p>
            <a:pPr eaLnBrk="1" hangingPunct="1">
              <a:buFontTx/>
              <a:buChar char="-"/>
            </a:pPr>
            <a:r>
              <a:rPr lang="en-US" sz="1500" dirty="0">
                <a:solidFill>
                  <a:srgbClr val="FFFF00"/>
                </a:solidFill>
              </a:rPr>
              <a:t> Denmark (Aalborg)</a:t>
            </a:r>
          </a:p>
          <a:p>
            <a:pPr eaLnBrk="1" hangingPunct="1">
              <a:buFontTx/>
              <a:buChar char="-"/>
            </a:pPr>
            <a:r>
              <a:rPr lang="en-US" sz="1500" dirty="0">
                <a:solidFill>
                  <a:srgbClr val="FFFF00"/>
                </a:solidFill>
              </a:rPr>
              <a:t> Ukraine </a:t>
            </a:r>
          </a:p>
          <a:p>
            <a:pPr eaLnBrk="1" hangingPunct="1">
              <a:buFontTx/>
              <a:buChar char="-"/>
            </a:pPr>
            <a:endParaRPr lang="en-US" sz="1500" dirty="0">
              <a:solidFill>
                <a:srgbClr val="FFFF00"/>
              </a:solidFill>
            </a:endParaRPr>
          </a:p>
          <a:p>
            <a:pPr eaLnBrk="1" hangingPunct="1">
              <a:buFontTx/>
              <a:buChar char="-"/>
            </a:pPr>
            <a:endParaRPr lang="en-US" sz="1500" dirty="0">
              <a:solidFill>
                <a:srgbClr val="FFFF00"/>
              </a:solidFill>
            </a:endParaRPr>
          </a:p>
        </p:txBody>
      </p:sp>
      <p:pic>
        <p:nvPicPr>
          <p:cNvPr id="44034" name="Picture 3" descr="ukraine-bela-rus-swallows farms.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29689" y="1073525"/>
            <a:ext cx="4412449" cy="4496764"/>
          </a:xfrm>
          <a:prstGeom prst="rect">
            <a:avLst/>
          </a:prstGeom>
          <a:noFill/>
          <a:ln w="73025">
            <a:solidFill>
              <a:srgbClr val="000090"/>
            </a:solidFill>
            <a:miter lim="800000"/>
            <a:headEnd/>
            <a:tailEnd/>
          </a:ln>
          <a:effectLst>
            <a:outerShdw dist="38100" dir="2700000" algn="tl" rotWithShape="0">
              <a:srgbClr val="808080">
                <a:alpha val="42998"/>
              </a:srgbClr>
            </a:outerShdw>
          </a:effectLst>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1080486" y="144614"/>
            <a:ext cx="7070865" cy="632481"/>
          </a:xfrm>
          <a:prstGeom prst="rect">
            <a:avLst/>
          </a:prstGeom>
          <a:noFill/>
        </p:spPr>
        <p:txBody>
          <a:bodyPr wrap="square" rtlCol="0">
            <a:spAutoFit/>
          </a:bodyPr>
          <a:lstStyle/>
          <a:p>
            <a:r>
              <a:rPr lang="en-US" sz="1170" dirty="0">
                <a:solidFill>
                  <a:schemeClr val="bg1"/>
                </a:solidFill>
              </a:rPr>
              <a:t>Most of our research includes areas of the highest contamination in addition to control areas.   Patchiness of deposition permits disentanglement of radiation, distance from source, and other environmental factors that influence abundance and biodiversity.</a:t>
            </a:r>
            <a:endParaRPr lang="en-US" sz="1170" dirty="0">
              <a:solidFill>
                <a:schemeClr val="bg1"/>
              </a:solidFill>
            </a:endParaRPr>
          </a:p>
        </p:txBody>
      </p:sp>
    </p:spTree>
    <p:extLst>
      <p:ext uri="{BB962C8B-B14F-4D97-AF65-F5344CB8AC3E}">
        <p14:creationId xmlns:p14="http://schemas.microsoft.com/office/powerpoint/2010/main" val="5413645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1B.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07707" y="0"/>
            <a:ext cx="4817356" cy="5715000"/>
          </a:xfrm>
          <a:prstGeom prst="rect">
            <a:avLst/>
          </a:prstGeom>
          <a:ln>
            <a:solidFill>
              <a:schemeClr val="tx2">
                <a:lumMod val="75000"/>
              </a:schemeClr>
            </a:solidFill>
          </a:ln>
        </p:spPr>
      </p:pic>
      <p:sp>
        <p:nvSpPr>
          <p:cNvPr id="5" name="Freeform 4"/>
          <p:cNvSpPr/>
          <p:nvPr/>
        </p:nvSpPr>
        <p:spPr>
          <a:xfrm>
            <a:off x="4735807" y="1689180"/>
            <a:ext cx="336676" cy="385498"/>
          </a:xfrm>
          <a:custGeom>
            <a:avLst/>
            <a:gdLst>
              <a:gd name="connsiteX0" fmla="*/ 0 w 404011"/>
              <a:gd name="connsiteY0" fmla="*/ 0 h 462597"/>
              <a:gd name="connsiteX1" fmla="*/ 8410 w 404011"/>
              <a:gd name="connsiteY1" fmla="*/ 42054 h 462597"/>
              <a:gd name="connsiteX2" fmla="*/ 58871 w 404011"/>
              <a:gd name="connsiteY2" fmla="*/ 67287 h 462597"/>
              <a:gd name="connsiteX3" fmla="*/ 84102 w 404011"/>
              <a:gd name="connsiteY3" fmla="*/ 75697 h 462597"/>
              <a:gd name="connsiteX4" fmla="*/ 109333 w 404011"/>
              <a:gd name="connsiteY4" fmla="*/ 92519 h 462597"/>
              <a:gd name="connsiteX5" fmla="*/ 142974 w 404011"/>
              <a:gd name="connsiteY5" fmla="*/ 109341 h 462597"/>
              <a:gd name="connsiteX6" fmla="*/ 185025 w 404011"/>
              <a:gd name="connsiteY6" fmla="*/ 151395 h 462597"/>
              <a:gd name="connsiteX7" fmla="*/ 168204 w 404011"/>
              <a:gd name="connsiteY7" fmla="*/ 193449 h 462597"/>
              <a:gd name="connsiteX8" fmla="*/ 159794 w 404011"/>
              <a:gd name="connsiteY8" fmla="*/ 218682 h 462597"/>
              <a:gd name="connsiteX9" fmla="*/ 193435 w 404011"/>
              <a:gd name="connsiteY9" fmla="*/ 260736 h 462597"/>
              <a:gd name="connsiteX10" fmla="*/ 218665 w 404011"/>
              <a:gd name="connsiteY10" fmla="*/ 269147 h 462597"/>
              <a:gd name="connsiteX11" fmla="*/ 243896 w 404011"/>
              <a:gd name="connsiteY11" fmla="*/ 285969 h 462597"/>
              <a:gd name="connsiteX12" fmla="*/ 285947 w 404011"/>
              <a:gd name="connsiteY12" fmla="*/ 294380 h 462597"/>
              <a:gd name="connsiteX13" fmla="*/ 311178 w 404011"/>
              <a:gd name="connsiteY13" fmla="*/ 302791 h 462597"/>
              <a:gd name="connsiteX14" fmla="*/ 353229 w 404011"/>
              <a:gd name="connsiteY14" fmla="*/ 311201 h 462597"/>
              <a:gd name="connsiteX15" fmla="*/ 403690 w 404011"/>
              <a:gd name="connsiteY15" fmla="*/ 361667 h 462597"/>
              <a:gd name="connsiteX16" fmla="*/ 395280 w 404011"/>
              <a:gd name="connsiteY16" fmla="*/ 395310 h 462597"/>
              <a:gd name="connsiteX17" fmla="*/ 378459 w 404011"/>
              <a:gd name="connsiteY17" fmla="*/ 412132 h 462597"/>
              <a:gd name="connsiteX18" fmla="*/ 370049 w 404011"/>
              <a:gd name="connsiteY18" fmla="*/ 462597 h 46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4011" h="462597">
                <a:moveTo>
                  <a:pt x="0" y="0"/>
                </a:moveTo>
                <a:cubicBezTo>
                  <a:pt x="2803" y="14018"/>
                  <a:pt x="2779" y="28914"/>
                  <a:pt x="8410" y="42054"/>
                </a:cubicBezTo>
                <a:cubicBezTo>
                  <a:pt x="17623" y="63553"/>
                  <a:pt x="40540" y="62049"/>
                  <a:pt x="58871" y="67287"/>
                </a:cubicBezTo>
                <a:cubicBezTo>
                  <a:pt x="67395" y="69723"/>
                  <a:pt x="75692" y="72894"/>
                  <a:pt x="84102" y="75697"/>
                </a:cubicBezTo>
                <a:cubicBezTo>
                  <a:pt x="92512" y="81304"/>
                  <a:pt x="100557" y="87504"/>
                  <a:pt x="109333" y="92519"/>
                </a:cubicBezTo>
                <a:cubicBezTo>
                  <a:pt x="120218" y="98740"/>
                  <a:pt x="133078" y="101643"/>
                  <a:pt x="142974" y="109341"/>
                </a:cubicBezTo>
                <a:cubicBezTo>
                  <a:pt x="158621" y="121512"/>
                  <a:pt x="185025" y="151395"/>
                  <a:pt x="185025" y="151395"/>
                </a:cubicBezTo>
                <a:cubicBezTo>
                  <a:pt x="179418" y="165413"/>
                  <a:pt x="173505" y="179312"/>
                  <a:pt x="168204" y="193449"/>
                </a:cubicBezTo>
                <a:cubicBezTo>
                  <a:pt x="165091" y="201750"/>
                  <a:pt x="159794" y="209816"/>
                  <a:pt x="159794" y="218682"/>
                </a:cubicBezTo>
                <a:cubicBezTo>
                  <a:pt x="159794" y="242935"/>
                  <a:pt x="174059" y="251048"/>
                  <a:pt x="193435" y="260736"/>
                </a:cubicBezTo>
                <a:cubicBezTo>
                  <a:pt x="201364" y="264701"/>
                  <a:pt x="210736" y="265182"/>
                  <a:pt x="218665" y="269147"/>
                </a:cubicBezTo>
                <a:cubicBezTo>
                  <a:pt x="227706" y="273668"/>
                  <a:pt x="234431" y="282419"/>
                  <a:pt x="243896" y="285969"/>
                </a:cubicBezTo>
                <a:cubicBezTo>
                  <a:pt x="257280" y="290989"/>
                  <a:pt x="272079" y="290913"/>
                  <a:pt x="285947" y="294380"/>
                </a:cubicBezTo>
                <a:cubicBezTo>
                  <a:pt x="294548" y="296530"/>
                  <a:pt x="302577" y="300641"/>
                  <a:pt x="311178" y="302791"/>
                </a:cubicBezTo>
                <a:cubicBezTo>
                  <a:pt x="325046" y="306258"/>
                  <a:pt x="339212" y="308398"/>
                  <a:pt x="353229" y="311201"/>
                </a:cubicBezTo>
                <a:cubicBezTo>
                  <a:pt x="364943" y="319987"/>
                  <a:pt x="400738" y="341004"/>
                  <a:pt x="403690" y="361667"/>
                </a:cubicBezTo>
                <a:cubicBezTo>
                  <a:pt x="405325" y="373110"/>
                  <a:pt x="400449" y="384971"/>
                  <a:pt x="395280" y="395310"/>
                </a:cubicBezTo>
                <a:cubicBezTo>
                  <a:pt x="391734" y="402403"/>
                  <a:pt x="384066" y="406525"/>
                  <a:pt x="378459" y="412132"/>
                </a:cubicBezTo>
                <a:cubicBezTo>
                  <a:pt x="367389" y="445343"/>
                  <a:pt x="370049" y="428498"/>
                  <a:pt x="370049" y="462597"/>
                </a:cubicBezTo>
              </a:path>
            </a:pathLst>
          </a:custGeom>
          <a:ln w="69850">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170"/>
          </a:p>
        </p:txBody>
      </p:sp>
      <p:sp>
        <p:nvSpPr>
          <p:cNvPr id="6" name="Freeform 5"/>
          <p:cNvSpPr/>
          <p:nvPr/>
        </p:nvSpPr>
        <p:spPr>
          <a:xfrm>
            <a:off x="4371364" y="2172804"/>
            <a:ext cx="434528" cy="119153"/>
          </a:xfrm>
          <a:custGeom>
            <a:avLst/>
            <a:gdLst>
              <a:gd name="connsiteX0" fmla="*/ 521433 w 521433"/>
              <a:gd name="connsiteY0" fmla="*/ 58876 h 142984"/>
              <a:gd name="connsiteX1" fmla="*/ 479382 w 521433"/>
              <a:gd name="connsiteY1" fmla="*/ 75697 h 142984"/>
              <a:gd name="connsiteX2" fmla="*/ 428921 w 521433"/>
              <a:gd name="connsiteY2" fmla="*/ 92519 h 142984"/>
              <a:gd name="connsiteX3" fmla="*/ 361639 w 521433"/>
              <a:gd name="connsiteY3" fmla="*/ 142984 h 142984"/>
              <a:gd name="connsiteX4" fmla="*/ 344819 w 521433"/>
              <a:gd name="connsiteY4" fmla="*/ 67287 h 142984"/>
              <a:gd name="connsiteX5" fmla="*/ 336409 w 521433"/>
              <a:gd name="connsiteY5" fmla="*/ 42054 h 142984"/>
              <a:gd name="connsiteX6" fmla="*/ 210255 w 521433"/>
              <a:gd name="connsiteY6" fmla="*/ 50465 h 142984"/>
              <a:gd name="connsiteX7" fmla="*/ 159794 w 521433"/>
              <a:gd name="connsiteY7" fmla="*/ 58876 h 142984"/>
              <a:gd name="connsiteX8" fmla="*/ 100923 w 521433"/>
              <a:gd name="connsiteY8" fmla="*/ 67287 h 142984"/>
              <a:gd name="connsiteX9" fmla="*/ 58872 w 521433"/>
              <a:gd name="connsiteY9" fmla="*/ 58876 h 142984"/>
              <a:gd name="connsiteX10" fmla="*/ 42051 w 521433"/>
              <a:gd name="connsiteY10" fmla="*/ 33643 h 142984"/>
              <a:gd name="connsiteX11" fmla="*/ 8410 w 521433"/>
              <a:gd name="connsiteY11" fmla="*/ 8411 h 142984"/>
              <a:gd name="connsiteX12" fmla="*/ 0 w 521433"/>
              <a:gd name="connsiteY12" fmla="*/ 0 h 142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433" h="142984">
                <a:moveTo>
                  <a:pt x="521433" y="58876"/>
                </a:moveTo>
                <a:cubicBezTo>
                  <a:pt x="507416" y="64483"/>
                  <a:pt x="493570" y="70537"/>
                  <a:pt x="479382" y="75697"/>
                </a:cubicBezTo>
                <a:cubicBezTo>
                  <a:pt x="462719" y="81757"/>
                  <a:pt x="428921" y="92519"/>
                  <a:pt x="428921" y="92519"/>
                </a:cubicBezTo>
                <a:cubicBezTo>
                  <a:pt x="380601" y="140842"/>
                  <a:pt x="405676" y="128304"/>
                  <a:pt x="361639" y="142984"/>
                </a:cubicBezTo>
                <a:cubicBezTo>
                  <a:pt x="342707" y="86184"/>
                  <a:pt x="364553" y="156099"/>
                  <a:pt x="344819" y="67287"/>
                </a:cubicBezTo>
                <a:cubicBezTo>
                  <a:pt x="342896" y="58632"/>
                  <a:pt x="339212" y="50465"/>
                  <a:pt x="336409" y="42054"/>
                </a:cubicBezTo>
                <a:cubicBezTo>
                  <a:pt x="294358" y="44858"/>
                  <a:pt x="252210" y="46469"/>
                  <a:pt x="210255" y="50465"/>
                </a:cubicBezTo>
                <a:cubicBezTo>
                  <a:pt x="193279" y="52082"/>
                  <a:pt x="176648" y="56283"/>
                  <a:pt x="159794" y="58876"/>
                </a:cubicBezTo>
                <a:cubicBezTo>
                  <a:pt x="140202" y="61891"/>
                  <a:pt x="120547" y="64483"/>
                  <a:pt x="100923" y="67287"/>
                </a:cubicBezTo>
                <a:cubicBezTo>
                  <a:pt x="86906" y="64483"/>
                  <a:pt x="71283" y="65969"/>
                  <a:pt x="58872" y="58876"/>
                </a:cubicBezTo>
                <a:cubicBezTo>
                  <a:pt x="50095" y="53860"/>
                  <a:pt x="49199" y="40791"/>
                  <a:pt x="42051" y="33643"/>
                </a:cubicBezTo>
                <a:cubicBezTo>
                  <a:pt x="32140" y="23731"/>
                  <a:pt x="19355" y="17168"/>
                  <a:pt x="8410" y="8411"/>
                </a:cubicBezTo>
                <a:cubicBezTo>
                  <a:pt x="5314" y="5934"/>
                  <a:pt x="2803" y="2804"/>
                  <a:pt x="0" y="0"/>
                </a:cubicBezTo>
              </a:path>
            </a:pathLst>
          </a:custGeom>
          <a:ln w="73025">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170"/>
          </a:p>
        </p:txBody>
      </p:sp>
      <p:sp>
        <p:nvSpPr>
          <p:cNvPr id="7" name="Freeform 6"/>
          <p:cNvSpPr/>
          <p:nvPr/>
        </p:nvSpPr>
        <p:spPr>
          <a:xfrm>
            <a:off x="5415632" y="2221616"/>
            <a:ext cx="126153" cy="511912"/>
          </a:xfrm>
          <a:custGeom>
            <a:avLst/>
            <a:gdLst>
              <a:gd name="connsiteX0" fmla="*/ 117743 w 151384"/>
              <a:gd name="connsiteY0" fmla="*/ 614294 h 614294"/>
              <a:gd name="connsiteX1" fmla="*/ 75692 w 151384"/>
              <a:gd name="connsiteY1" fmla="*/ 547007 h 614294"/>
              <a:gd name="connsiteX2" fmla="*/ 84102 w 151384"/>
              <a:gd name="connsiteY2" fmla="*/ 504953 h 614294"/>
              <a:gd name="connsiteX3" fmla="*/ 100923 w 151384"/>
              <a:gd name="connsiteY3" fmla="*/ 488131 h 614294"/>
              <a:gd name="connsiteX4" fmla="*/ 75692 w 151384"/>
              <a:gd name="connsiteY4" fmla="*/ 395612 h 614294"/>
              <a:gd name="connsiteX5" fmla="*/ 50462 w 151384"/>
              <a:gd name="connsiteY5" fmla="*/ 387201 h 614294"/>
              <a:gd name="connsiteX6" fmla="*/ 33641 w 151384"/>
              <a:gd name="connsiteY6" fmla="*/ 370379 h 614294"/>
              <a:gd name="connsiteX7" fmla="*/ 33641 w 151384"/>
              <a:gd name="connsiteY7" fmla="*/ 303092 h 614294"/>
              <a:gd name="connsiteX8" fmla="*/ 42051 w 151384"/>
              <a:gd name="connsiteY8" fmla="*/ 277860 h 614294"/>
              <a:gd name="connsiteX9" fmla="*/ 84102 w 151384"/>
              <a:gd name="connsiteY9" fmla="*/ 244216 h 614294"/>
              <a:gd name="connsiteX10" fmla="*/ 100923 w 151384"/>
              <a:gd name="connsiteY10" fmla="*/ 218984 h 614294"/>
              <a:gd name="connsiteX11" fmla="*/ 126153 w 151384"/>
              <a:gd name="connsiteY11" fmla="*/ 202162 h 614294"/>
              <a:gd name="connsiteX12" fmla="*/ 142974 w 151384"/>
              <a:gd name="connsiteY12" fmla="*/ 185340 h 614294"/>
              <a:gd name="connsiteX13" fmla="*/ 151384 w 151384"/>
              <a:gd name="connsiteY13" fmla="*/ 160108 h 614294"/>
              <a:gd name="connsiteX14" fmla="*/ 134564 w 151384"/>
              <a:gd name="connsiteY14" fmla="*/ 84410 h 614294"/>
              <a:gd name="connsiteX15" fmla="*/ 117743 w 151384"/>
              <a:gd name="connsiteY15" fmla="*/ 59178 h 614294"/>
              <a:gd name="connsiteX16" fmla="*/ 92513 w 151384"/>
              <a:gd name="connsiteY16" fmla="*/ 50767 h 614294"/>
              <a:gd name="connsiteX17" fmla="*/ 67282 w 151384"/>
              <a:gd name="connsiteY17" fmla="*/ 25534 h 614294"/>
              <a:gd name="connsiteX18" fmla="*/ 8411 w 151384"/>
              <a:gd name="connsiteY18" fmla="*/ 302 h 614294"/>
              <a:gd name="connsiteX19" fmla="*/ 0 w 151384"/>
              <a:gd name="connsiteY19" fmla="*/ 302 h 614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384" h="614294">
                <a:moveTo>
                  <a:pt x="117743" y="614294"/>
                </a:moveTo>
                <a:cubicBezTo>
                  <a:pt x="107085" y="600970"/>
                  <a:pt x="75692" y="571662"/>
                  <a:pt x="75692" y="547007"/>
                </a:cubicBezTo>
                <a:cubicBezTo>
                  <a:pt x="75692" y="532711"/>
                  <a:pt x="78471" y="518093"/>
                  <a:pt x="84102" y="504953"/>
                </a:cubicBezTo>
                <a:cubicBezTo>
                  <a:pt x="87226" y="497664"/>
                  <a:pt x="95316" y="493738"/>
                  <a:pt x="100923" y="488131"/>
                </a:cubicBezTo>
                <a:cubicBezTo>
                  <a:pt x="98867" y="477851"/>
                  <a:pt x="84839" y="398661"/>
                  <a:pt x="75692" y="395612"/>
                </a:cubicBezTo>
                <a:lnTo>
                  <a:pt x="50462" y="387201"/>
                </a:lnTo>
                <a:cubicBezTo>
                  <a:pt x="44855" y="381594"/>
                  <a:pt x="37721" y="377179"/>
                  <a:pt x="33641" y="370379"/>
                </a:cubicBezTo>
                <a:cubicBezTo>
                  <a:pt x="18779" y="345607"/>
                  <a:pt x="26608" y="331229"/>
                  <a:pt x="33641" y="303092"/>
                </a:cubicBezTo>
                <a:cubicBezTo>
                  <a:pt x="35791" y="294491"/>
                  <a:pt x="37490" y="285462"/>
                  <a:pt x="42051" y="277860"/>
                </a:cubicBezTo>
                <a:cubicBezTo>
                  <a:pt x="50040" y="264545"/>
                  <a:pt x="72643" y="251856"/>
                  <a:pt x="84102" y="244216"/>
                </a:cubicBezTo>
                <a:cubicBezTo>
                  <a:pt x="89709" y="235805"/>
                  <a:pt x="93776" y="226132"/>
                  <a:pt x="100923" y="218984"/>
                </a:cubicBezTo>
                <a:cubicBezTo>
                  <a:pt x="108070" y="211836"/>
                  <a:pt x="118260" y="208477"/>
                  <a:pt x="126153" y="202162"/>
                </a:cubicBezTo>
                <a:cubicBezTo>
                  <a:pt x="132345" y="197208"/>
                  <a:pt x="137367" y="190947"/>
                  <a:pt x="142974" y="185340"/>
                </a:cubicBezTo>
                <a:cubicBezTo>
                  <a:pt x="145777" y="176929"/>
                  <a:pt x="151384" y="168974"/>
                  <a:pt x="151384" y="160108"/>
                </a:cubicBezTo>
                <a:cubicBezTo>
                  <a:pt x="151384" y="147189"/>
                  <a:pt x="143236" y="101756"/>
                  <a:pt x="134564" y="84410"/>
                </a:cubicBezTo>
                <a:cubicBezTo>
                  <a:pt x="130044" y="75369"/>
                  <a:pt x="125636" y="65493"/>
                  <a:pt x="117743" y="59178"/>
                </a:cubicBezTo>
                <a:cubicBezTo>
                  <a:pt x="110821" y="53640"/>
                  <a:pt x="100923" y="53571"/>
                  <a:pt x="92513" y="50767"/>
                </a:cubicBezTo>
                <a:cubicBezTo>
                  <a:pt x="84103" y="42356"/>
                  <a:pt x="76961" y="32448"/>
                  <a:pt x="67282" y="25534"/>
                </a:cubicBezTo>
                <a:cubicBezTo>
                  <a:pt x="54325" y="16278"/>
                  <a:pt x="25303" y="4525"/>
                  <a:pt x="8411" y="302"/>
                </a:cubicBezTo>
                <a:cubicBezTo>
                  <a:pt x="5691" y="-378"/>
                  <a:pt x="2804" y="302"/>
                  <a:pt x="0" y="302"/>
                </a:cubicBezTo>
              </a:path>
            </a:pathLst>
          </a:custGeom>
          <a:ln w="76200">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170"/>
          </a:p>
        </p:txBody>
      </p:sp>
      <p:sp>
        <p:nvSpPr>
          <p:cNvPr id="8" name="Freeform 7"/>
          <p:cNvSpPr/>
          <p:nvPr/>
        </p:nvSpPr>
        <p:spPr>
          <a:xfrm>
            <a:off x="5352555" y="1240589"/>
            <a:ext cx="176916" cy="756989"/>
          </a:xfrm>
          <a:custGeom>
            <a:avLst/>
            <a:gdLst>
              <a:gd name="connsiteX0" fmla="*/ 193435 w 212299"/>
              <a:gd name="connsiteY0" fmla="*/ 908387 h 908387"/>
              <a:gd name="connsiteX1" fmla="*/ 210256 w 212299"/>
              <a:gd name="connsiteY1" fmla="*/ 756992 h 908387"/>
              <a:gd name="connsiteX2" fmla="*/ 201845 w 212299"/>
              <a:gd name="connsiteY2" fmla="*/ 706527 h 908387"/>
              <a:gd name="connsiteX3" fmla="*/ 151384 w 212299"/>
              <a:gd name="connsiteY3" fmla="*/ 689705 h 908387"/>
              <a:gd name="connsiteX4" fmla="*/ 151384 w 212299"/>
              <a:gd name="connsiteY4" fmla="*/ 597186 h 908387"/>
              <a:gd name="connsiteX5" fmla="*/ 168205 w 212299"/>
              <a:gd name="connsiteY5" fmla="*/ 546721 h 908387"/>
              <a:gd name="connsiteX6" fmla="*/ 159794 w 212299"/>
              <a:gd name="connsiteY6" fmla="*/ 445790 h 908387"/>
              <a:gd name="connsiteX7" fmla="*/ 134564 w 212299"/>
              <a:gd name="connsiteY7" fmla="*/ 437380 h 908387"/>
              <a:gd name="connsiteX8" fmla="*/ 117743 w 212299"/>
              <a:gd name="connsiteY8" fmla="*/ 420558 h 908387"/>
              <a:gd name="connsiteX9" fmla="*/ 58872 w 212299"/>
              <a:gd name="connsiteY9" fmla="*/ 386914 h 908387"/>
              <a:gd name="connsiteX10" fmla="*/ 58872 w 212299"/>
              <a:gd name="connsiteY10" fmla="*/ 277573 h 908387"/>
              <a:gd name="connsiteX11" fmla="*/ 75692 w 212299"/>
              <a:gd name="connsiteY11" fmla="*/ 252341 h 908387"/>
              <a:gd name="connsiteX12" fmla="*/ 100923 w 212299"/>
              <a:gd name="connsiteY12" fmla="*/ 193465 h 908387"/>
              <a:gd name="connsiteX13" fmla="*/ 84103 w 212299"/>
              <a:gd name="connsiteY13" fmla="*/ 100945 h 908387"/>
              <a:gd name="connsiteX14" fmla="*/ 42051 w 212299"/>
              <a:gd name="connsiteY14" fmla="*/ 50480 h 908387"/>
              <a:gd name="connsiteX15" fmla="*/ 0 w 212299"/>
              <a:gd name="connsiteY15" fmla="*/ 15 h 90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2299" h="908387">
                <a:moveTo>
                  <a:pt x="193435" y="908387"/>
                </a:moveTo>
                <a:cubicBezTo>
                  <a:pt x="199042" y="857922"/>
                  <a:pt x="218604" y="807077"/>
                  <a:pt x="210256" y="756992"/>
                </a:cubicBezTo>
                <a:cubicBezTo>
                  <a:pt x="207452" y="740170"/>
                  <a:pt x="213075" y="719362"/>
                  <a:pt x="201845" y="706527"/>
                </a:cubicBezTo>
                <a:cubicBezTo>
                  <a:pt x="190170" y="693183"/>
                  <a:pt x="151384" y="689705"/>
                  <a:pt x="151384" y="689705"/>
                </a:cubicBezTo>
                <a:cubicBezTo>
                  <a:pt x="140041" y="644327"/>
                  <a:pt x="138125" y="654646"/>
                  <a:pt x="151384" y="597186"/>
                </a:cubicBezTo>
                <a:cubicBezTo>
                  <a:pt x="155371" y="579909"/>
                  <a:pt x="168205" y="546721"/>
                  <a:pt x="168205" y="546721"/>
                </a:cubicBezTo>
                <a:cubicBezTo>
                  <a:pt x="165401" y="513077"/>
                  <a:pt x="169722" y="478058"/>
                  <a:pt x="159794" y="445790"/>
                </a:cubicBezTo>
                <a:cubicBezTo>
                  <a:pt x="157187" y="437317"/>
                  <a:pt x="142165" y="441941"/>
                  <a:pt x="134564" y="437380"/>
                </a:cubicBezTo>
                <a:cubicBezTo>
                  <a:pt x="127764" y="433300"/>
                  <a:pt x="123935" y="425512"/>
                  <a:pt x="117743" y="420558"/>
                </a:cubicBezTo>
                <a:cubicBezTo>
                  <a:pt x="97929" y="404705"/>
                  <a:pt x="81897" y="398428"/>
                  <a:pt x="58872" y="386914"/>
                </a:cubicBezTo>
                <a:cubicBezTo>
                  <a:pt x="43812" y="341730"/>
                  <a:pt x="42400" y="348961"/>
                  <a:pt x="58872" y="277573"/>
                </a:cubicBezTo>
                <a:cubicBezTo>
                  <a:pt x="61145" y="267724"/>
                  <a:pt x="70677" y="261117"/>
                  <a:pt x="75692" y="252341"/>
                </a:cubicBezTo>
                <a:cubicBezTo>
                  <a:pt x="92321" y="223238"/>
                  <a:pt x="91487" y="221774"/>
                  <a:pt x="100923" y="193465"/>
                </a:cubicBezTo>
                <a:cubicBezTo>
                  <a:pt x="99946" y="186625"/>
                  <a:pt x="92033" y="116807"/>
                  <a:pt x="84103" y="100945"/>
                </a:cubicBezTo>
                <a:cubicBezTo>
                  <a:pt x="60474" y="53684"/>
                  <a:pt x="65186" y="81329"/>
                  <a:pt x="42051" y="50480"/>
                </a:cubicBezTo>
                <a:cubicBezTo>
                  <a:pt x="2456" y="-2318"/>
                  <a:pt x="29238" y="15"/>
                  <a:pt x="0" y="15"/>
                </a:cubicBezTo>
              </a:path>
            </a:pathLst>
          </a:custGeom>
          <a:ln w="76200">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170"/>
          </a:p>
        </p:txBody>
      </p:sp>
      <p:sp>
        <p:nvSpPr>
          <p:cNvPr id="9" name="Freeform 8"/>
          <p:cNvSpPr/>
          <p:nvPr/>
        </p:nvSpPr>
        <p:spPr>
          <a:xfrm>
            <a:off x="4462476" y="1997577"/>
            <a:ext cx="119144" cy="147442"/>
          </a:xfrm>
          <a:custGeom>
            <a:avLst/>
            <a:gdLst>
              <a:gd name="connsiteX0" fmla="*/ 142973 w 142973"/>
              <a:gd name="connsiteY0" fmla="*/ 0 h 176930"/>
              <a:gd name="connsiteX1" fmla="*/ 134563 w 142973"/>
              <a:gd name="connsiteY1" fmla="*/ 42055 h 176930"/>
              <a:gd name="connsiteX2" fmla="*/ 117743 w 142973"/>
              <a:gd name="connsiteY2" fmla="*/ 67287 h 176930"/>
              <a:gd name="connsiteX3" fmla="*/ 109333 w 142973"/>
              <a:gd name="connsiteY3" fmla="*/ 142985 h 176930"/>
              <a:gd name="connsiteX4" fmla="*/ 58871 w 142973"/>
              <a:gd name="connsiteY4" fmla="*/ 151396 h 176930"/>
              <a:gd name="connsiteX5" fmla="*/ 8410 w 142973"/>
              <a:gd name="connsiteY5" fmla="*/ 176628 h 176930"/>
              <a:gd name="connsiteX6" fmla="*/ 0 w 142973"/>
              <a:gd name="connsiteY6" fmla="*/ 176628 h 17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973" h="176930">
                <a:moveTo>
                  <a:pt x="142973" y="0"/>
                </a:moveTo>
                <a:cubicBezTo>
                  <a:pt x="140170" y="14018"/>
                  <a:pt x="139582" y="28669"/>
                  <a:pt x="134563" y="42055"/>
                </a:cubicBezTo>
                <a:cubicBezTo>
                  <a:pt x="131014" y="51520"/>
                  <a:pt x="120194" y="57481"/>
                  <a:pt x="117743" y="67287"/>
                </a:cubicBezTo>
                <a:cubicBezTo>
                  <a:pt x="111586" y="91917"/>
                  <a:pt x="123891" y="122186"/>
                  <a:pt x="109333" y="142985"/>
                </a:cubicBezTo>
                <a:cubicBezTo>
                  <a:pt x="99554" y="156955"/>
                  <a:pt x="75692" y="148592"/>
                  <a:pt x="58871" y="151396"/>
                </a:cubicBezTo>
                <a:cubicBezTo>
                  <a:pt x="34205" y="167841"/>
                  <a:pt x="36266" y="169663"/>
                  <a:pt x="8410" y="176628"/>
                </a:cubicBezTo>
                <a:cubicBezTo>
                  <a:pt x="5690" y="177308"/>
                  <a:pt x="2803" y="176628"/>
                  <a:pt x="0" y="176628"/>
                </a:cubicBezTo>
              </a:path>
            </a:pathLst>
          </a:custGeom>
          <a:ln w="76200">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170"/>
          </a:p>
        </p:txBody>
      </p:sp>
      <p:pic>
        <p:nvPicPr>
          <p:cNvPr id="10" name="Picture 9"/>
          <p:cNvPicPr>
            <a:picLocks noChangeAspect="1"/>
          </p:cNvPicPr>
          <p:nvPr/>
        </p:nvPicPr>
        <p:blipFill>
          <a:blip r:embed="rId3"/>
          <a:stretch>
            <a:fillRect/>
          </a:stretch>
        </p:blipFill>
        <p:spPr>
          <a:xfrm>
            <a:off x="5541785" y="2291957"/>
            <a:ext cx="535963" cy="513937"/>
          </a:xfrm>
          <a:prstGeom prst="rect">
            <a:avLst/>
          </a:prstGeom>
        </p:spPr>
      </p:pic>
      <p:sp>
        <p:nvSpPr>
          <p:cNvPr id="11" name="TextBox 10"/>
          <p:cNvSpPr txBox="1"/>
          <p:nvPr/>
        </p:nvSpPr>
        <p:spPr>
          <a:xfrm>
            <a:off x="6077747" y="240130"/>
            <a:ext cx="2151612" cy="1938992"/>
          </a:xfrm>
          <a:prstGeom prst="rect">
            <a:avLst/>
          </a:prstGeom>
          <a:noFill/>
        </p:spPr>
        <p:txBody>
          <a:bodyPr wrap="square" rtlCol="0">
            <a:spAutoFit/>
          </a:bodyPr>
          <a:lstStyle/>
          <a:p>
            <a:r>
              <a:rPr lang="en-US" sz="2000" b="1" dirty="0">
                <a:solidFill>
                  <a:srgbClr val="FFFFFF"/>
                </a:solidFill>
              </a:rPr>
              <a:t>Surveys of birds and insects from 400 discrete locations, 1500 inventories in total to date.</a:t>
            </a:r>
            <a:endParaRPr lang="en-US" sz="2000" b="1" dirty="0">
              <a:solidFill>
                <a:srgbClr val="FFFFFF"/>
              </a:solidFill>
            </a:endParaRPr>
          </a:p>
        </p:txBody>
      </p:sp>
    </p:spTree>
    <p:extLst>
      <p:ext uri="{BB962C8B-B14F-4D97-AF65-F5344CB8AC3E}">
        <p14:creationId xmlns:p14="http://schemas.microsoft.com/office/powerpoint/2010/main" val="536823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89965" y="77580"/>
            <a:ext cx="6811352" cy="5529462"/>
          </a:xfrm>
          <a:prstGeom prst="rect">
            <a:avLst/>
          </a:prstGeom>
          <a:noFill/>
        </p:spPr>
        <p:txBody>
          <a:bodyPr wrap="none" rtlCol="0">
            <a:spAutoFit/>
          </a:bodyPr>
          <a:lstStyle/>
          <a:p>
            <a:pPr algn="ctr"/>
            <a:r>
              <a:rPr lang="en-US" sz="3000" b="1" dirty="0">
                <a:solidFill>
                  <a:srgbClr val="FFFF00"/>
                </a:solidFill>
              </a:rPr>
              <a:t>Massively Replicated Biotic Inventories </a:t>
            </a:r>
          </a:p>
          <a:p>
            <a:pPr algn="ctr"/>
            <a:r>
              <a:rPr lang="en-US" sz="2000" b="1" dirty="0">
                <a:solidFill>
                  <a:srgbClr val="FFFF00"/>
                </a:solidFill>
              </a:rPr>
              <a:t>(1500 in Fukushima, 896 in Chernobyl)</a:t>
            </a:r>
            <a:endParaRPr lang="en-US" sz="2000" b="1" dirty="0">
              <a:solidFill>
                <a:srgbClr val="FFFF00"/>
              </a:solidFill>
            </a:endParaRPr>
          </a:p>
          <a:p>
            <a:pPr algn="ctr"/>
            <a:r>
              <a:rPr lang="en-US" sz="3000" b="1" dirty="0">
                <a:solidFill>
                  <a:schemeClr val="bg1"/>
                </a:solidFill>
              </a:rPr>
              <a:t>+</a:t>
            </a:r>
            <a:endParaRPr lang="en-US" sz="3000" b="1" dirty="0">
              <a:solidFill>
                <a:schemeClr val="bg1"/>
              </a:solidFill>
            </a:endParaRPr>
          </a:p>
          <a:p>
            <a:pPr algn="ctr"/>
            <a:r>
              <a:rPr lang="en-US" sz="2000" b="1" dirty="0">
                <a:solidFill>
                  <a:srgbClr val="FFFF00"/>
                </a:solidFill>
              </a:rPr>
              <a:t>Measures of Multiple Environmental Variables </a:t>
            </a:r>
          </a:p>
          <a:p>
            <a:pPr algn="ctr"/>
            <a:r>
              <a:rPr lang="en-US" sz="1333" dirty="0">
                <a:solidFill>
                  <a:srgbClr val="FFFF00"/>
                </a:solidFill>
              </a:rPr>
              <a:t>(e.g. meteorology, hydrology, geology, plant community, </a:t>
            </a:r>
            <a:r>
              <a:rPr lang="en-US" sz="1333" dirty="0">
                <a:solidFill>
                  <a:srgbClr val="FFFF00"/>
                </a:solidFill>
              </a:rPr>
              <a:t>Habitat type, </a:t>
            </a:r>
            <a:endParaRPr lang="en-US" sz="1333" dirty="0">
              <a:solidFill>
                <a:srgbClr val="FFFF00"/>
              </a:solidFill>
            </a:endParaRPr>
          </a:p>
          <a:p>
            <a:pPr algn="ctr"/>
            <a:r>
              <a:rPr lang="en-US" sz="1333" dirty="0">
                <a:solidFill>
                  <a:srgbClr val="FFFF00"/>
                </a:solidFill>
              </a:rPr>
              <a:t>land </a:t>
            </a:r>
            <a:r>
              <a:rPr lang="en-US" sz="1333" dirty="0">
                <a:solidFill>
                  <a:srgbClr val="FFFF00"/>
                </a:solidFill>
              </a:rPr>
              <a:t>use history, </a:t>
            </a:r>
            <a:r>
              <a:rPr lang="en-US" sz="1333" dirty="0">
                <a:solidFill>
                  <a:srgbClr val="FFFF00"/>
                </a:solidFill>
              </a:rPr>
              <a:t>plant </a:t>
            </a:r>
            <a:r>
              <a:rPr lang="en-US" sz="1333" dirty="0">
                <a:solidFill>
                  <a:srgbClr val="FFFF00"/>
                </a:solidFill>
              </a:rPr>
              <a:t>coverage amount and type, altitude, </a:t>
            </a:r>
            <a:endParaRPr lang="en-US" sz="1333" dirty="0">
              <a:solidFill>
                <a:srgbClr val="FFFF00"/>
              </a:solidFill>
            </a:endParaRPr>
          </a:p>
          <a:p>
            <a:pPr algn="ctr"/>
            <a:r>
              <a:rPr lang="en-US" sz="1333" dirty="0">
                <a:solidFill>
                  <a:srgbClr val="FFFF00"/>
                </a:solidFill>
              </a:rPr>
              <a:t>meteorological </a:t>
            </a:r>
            <a:r>
              <a:rPr lang="en-US" sz="1333" dirty="0">
                <a:solidFill>
                  <a:srgbClr val="FFFF00"/>
                </a:solidFill>
              </a:rPr>
              <a:t>conditions, time, date, distance to nearest water </a:t>
            </a:r>
            <a:r>
              <a:rPr lang="en-US" sz="1333" dirty="0">
                <a:solidFill>
                  <a:srgbClr val="FFFF00"/>
                </a:solidFill>
              </a:rPr>
              <a:t>source, </a:t>
            </a:r>
            <a:r>
              <a:rPr lang="en-US" sz="1333" dirty="0" err="1">
                <a:solidFill>
                  <a:srgbClr val="FFFF00"/>
                </a:solidFill>
              </a:rPr>
              <a:t>etc</a:t>
            </a:r>
            <a:r>
              <a:rPr lang="en-US" sz="1333" dirty="0">
                <a:solidFill>
                  <a:srgbClr val="FFFF00"/>
                </a:solidFill>
              </a:rPr>
              <a:t>) </a:t>
            </a:r>
          </a:p>
          <a:p>
            <a:pPr algn="ctr"/>
            <a:r>
              <a:rPr lang="en-US" sz="3000" b="1" dirty="0">
                <a:solidFill>
                  <a:srgbClr val="FFFFFF"/>
                </a:solidFill>
              </a:rPr>
              <a:t>+</a:t>
            </a:r>
            <a:endParaRPr lang="en-US" sz="3000" b="1" dirty="0">
              <a:solidFill>
                <a:srgbClr val="FFFFFF"/>
              </a:solidFill>
            </a:endParaRPr>
          </a:p>
          <a:p>
            <a:pPr algn="ctr"/>
            <a:r>
              <a:rPr lang="en-US" sz="2000" b="1" dirty="0">
                <a:solidFill>
                  <a:srgbClr val="FFFF00"/>
                </a:solidFill>
              </a:rPr>
              <a:t>Field Measures of Residential Radiation Levels</a:t>
            </a:r>
          </a:p>
          <a:p>
            <a:pPr algn="ctr"/>
            <a:r>
              <a:rPr lang="en-US" sz="3000" b="1" dirty="0">
                <a:solidFill>
                  <a:srgbClr val="FFFFFF"/>
                </a:solidFill>
              </a:rPr>
              <a:t>+</a:t>
            </a:r>
          </a:p>
          <a:p>
            <a:pPr algn="ctr"/>
            <a:r>
              <a:rPr lang="en-US" sz="3000" b="1" dirty="0">
                <a:solidFill>
                  <a:srgbClr val="FFFF00"/>
                </a:solidFill>
              </a:rPr>
              <a:t>GIS</a:t>
            </a:r>
            <a:endParaRPr lang="en-US" sz="3000" b="1" dirty="0">
              <a:solidFill>
                <a:srgbClr val="FFFF00"/>
              </a:solidFill>
            </a:endParaRPr>
          </a:p>
          <a:p>
            <a:pPr algn="ctr"/>
            <a:r>
              <a:rPr lang="en-US" sz="3000" b="1" dirty="0">
                <a:solidFill>
                  <a:srgbClr val="FFFFFF"/>
                </a:solidFill>
              </a:rPr>
              <a:t>+</a:t>
            </a:r>
          </a:p>
          <a:p>
            <a:pPr algn="ctr"/>
            <a:r>
              <a:rPr lang="en-US" sz="2000" b="1" dirty="0">
                <a:solidFill>
                  <a:srgbClr val="FFFF00"/>
                </a:solidFill>
              </a:rPr>
              <a:t>Multivariate Statistics</a:t>
            </a:r>
            <a:endParaRPr lang="en-US" sz="2000" b="1" dirty="0">
              <a:solidFill>
                <a:srgbClr val="FFFF00"/>
              </a:solidFill>
            </a:endParaRPr>
          </a:p>
          <a:p>
            <a:pPr algn="ctr"/>
            <a:r>
              <a:rPr lang="en-US" sz="3000" b="1" dirty="0">
                <a:solidFill>
                  <a:srgbClr val="FFFFFF"/>
                </a:solidFill>
              </a:rPr>
              <a:t>=</a:t>
            </a:r>
            <a:endParaRPr lang="en-US" sz="3000" b="1" dirty="0">
              <a:solidFill>
                <a:srgbClr val="FFFFFF"/>
              </a:solidFill>
            </a:endParaRPr>
          </a:p>
          <a:p>
            <a:pPr algn="ctr"/>
            <a:r>
              <a:rPr lang="en-US" sz="2333" b="1" dirty="0">
                <a:solidFill>
                  <a:schemeClr val="bg1"/>
                </a:solidFill>
              </a:rPr>
              <a:t>Predictive Models of Radiation Effects on Populations</a:t>
            </a:r>
            <a:endParaRPr lang="en-US" sz="2333" b="1" dirty="0">
              <a:solidFill>
                <a:schemeClr val="bg1"/>
              </a:solidFill>
            </a:endParaRPr>
          </a:p>
        </p:txBody>
      </p:sp>
    </p:spTree>
    <p:extLst>
      <p:ext uri="{BB962C8B-B14F-4D97-AF65-F5344CB8AC3E}">
        <p14:creationId xmlns:p14="http://schemas.microsoft.com/office/powerpoint/2010/main" val="8212593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Title 1"/>
          <p:cNvSpPr>
            <a:spLocks noGrp="1"/>
          </p:cNvSpPr>
          <p:nvPr>
            <p:ph type="title"/>
          </p:nvPr>
        </p:nvSpPr>
        <p:spPr>
          <a:ln w="28575">
            <a:solidFill>
              <a:srgbClr val="0000FF"/>
            </a:solidFill>
            <a:miter lim="800000"/>
            <a:headEnd/>
            <a:tailEnd/>
          </a:ln>
        </p:spPr>
        <p:txBody>
          <a:bodyPr>
            <a:normAutofit/>
          </a:bodyPr>
          <a:lstStyle/>
          <a:p>
            <a:pPr eaLnBrk="1" hangingPunct="1"/>
            <a:r>
              <a:rPr lang="en-US" b="1" dirty="0">
                <a:latin typeface="Calibri" charset="0"/>
                <a:ea typeface="ＭＳ Ｐゴシック" charset="0"/>
                <a:cs typeface="ＭＳ Ｐゴシック" charset="0"/>
              </a:rPr>
              <a:t>Abundance and </a:t>
            </a:r>
            <a:r>
              <a:rPr lang="en-US" b="1" dirty="0" smtClean="0">
                <a:latin typeface="Calibri" charset="0"/>
                <a:ea typeface="ＭＳ Ｐゴシック" charset="0"/>
                <a:cs typeface="ＭＳ Ｐゴシック" charset="0"/>
              </a:rPr>
              <a:t>radiation – Fukushima Birds  2011-14</a:t>
            </a:r>
            <a:endParaRPr lang="en-US" b="1" dirty="0">
              <a:latin typeface="Calibri" charset="0"/>
              <a:ea typeface="ＭＳ Ｐゴシック" charset="0"/>
              <a:cs typeface="ＭＳ Ｐゴシック" charset="0"/>
            </a:endParaRPr>
          </a:p>
        </p:txBody>
      </p:sp>
      <p:pic>
        <p:nvPicPr>
          <p:cNvPr id="19459" name="Picture 3" descr="No.birds-Radiation.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5417" y="1587500"/>
            <a:ext cx="4455583" cy="361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a:xfrm>
            <a:off x="878417" y="4889500"/>
            <a:ext cx="4699000" cy="4445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70">
              <a:solidFill>
                <a:srgbClr val="FFFFFF"/>
              </a:solidFill>
              <a:latin typeface="Calibri" charset="0"/>
              <a:ea typeface="ＭＳ Ｐゴシック" charset="0"/>
              <a:cs typeface="ＭＳ Ｐゴシック" charset="0"/>
            </a:endParaRPr>
          </a:p>
        </p:txBody>
      </p:sp>
      <p:sp>
        <p:nvSpPr>
          <p:cNvPr id="6" name="Rectangle 5"/>
          <p:cNvSpPr/>
          <p:nvPr/>
        </p:nvSpPr>
        <p:spPr>
          <a:xfrm>
            <a:off x="1005417" y="1524000"/>
            <a:ext cx="127000" cy="34925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70">
              <a:solidFill>
                <a:srgbClr val="FFFFFF"/>
              </a:solidFill>
              <a:latin typeface="Calibri" charset="0"/>
              <a:ea typeface="ＭＳ Ｐゴシック" charset="0"/>
              <a:cs typeface="ＭＳ Ｐゴシック" charset="0"/>
            </a:endParaRPr>
          </a:p>
        </p:txBody>
      </p:sp>
      <p:sp>
        <p:nvSpPr>
          <p:cNvPr id="7" name="Rectangle 6"/>
          <p:cNvSpPr/>
          <p:nvPr/>
        </p:nvSpPr>
        <p:spPr>
          <a:xfrm>
            <a:off x="878417" y="1587500"/>
            <a:ext cx="4953000" cy="635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70">
              <a:solidFill>
                <a:srgbClr val="FFFFFF"/>
              </a:solidFill>
              <a:latin typeface="Calibri" charset="0"/>
              <a:ea typeface="ＭＳ Ｐゴシック" charset="0"/>
              <a:cs typeface="ＭＳ Ｐゴシック" charset="0"/>
            </a:endParaRPr>
          </a:p>
        </p:txBody>
      </p:sp>
      <p:sp>
        <p:nvSpPr>
          <p:cNvPr id="8" name="Rectangle 7"/>
          <p:cNvSpPr/>
          <p:nvPr/>
        </p:nvSpPr>
        <p:spPr>
          <a:xfrm>
            <a:off x="5450417" y="1524000"/>
            <a:ext cx="116417" cy="33655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70">
              <a:solidFill>
                <a:srgbClr val="FFFFFF"/>
              </a:solidFill>
              <a:latin typeface="Calibri" charset="0"/>
              <a:ea typeface="ＭＳ Ｐゴシック" charset="0"/>
              <a:cs typeface="ＭＳ Ｐゴシック" charset="0"/>
            </a:endParaRPr>
          </a:p>
        </p:txBody>
      </p:sp>
      <p:sp>
        <p:nvSpPr>
          <p:cNvPr id="19464" name="TextBox 8"/>
          <p:cNvSpPr txBox="1">
            <a:spLocks noChangeArrowheads="1"/>
          </p:cNvSpPr>
          <p:nvPr/>
        </p:nvSpPr>
        <p:spPr bwMode="auto">
          <a:xfrm>
            <a:off x="2338917" y="5080001"/>
            <a:ext cx="2534092"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b="1">
                <a:latin typeface="Calibri" charset="0"/>
              </a:rPr>
              <a:t>Background radiation (</a:t>
            </a:r>
            <a:r>
              <a:rPr lang="en-US" sz="1500" b="1">
                <a:latin typeface="Symbol" charset="0"/>
                <a:cs typeface="Symbol" charset="0"/>
              </a:rPr>
              <a:t>m</a:t>
            </a:r>
            <a:r>
              <a:rPr lang="en-US" sz="1500" b="1">
                <a:latin typeface="Calibri" charset="0"/>
              </a:rPr>
              <a:t>Sv/h)</a:t>
            </a:r>
          </a:p>
        </p:txBody>
      </p:sp>
      <p:sp>
        <p:nvSpPr>
          <p:cNvPr id="19465" name="TextBox 9"/>
          <p:cNvSpPr txBox="1">
            <a:spLocks noChangeArrowheads="1"/>
          </p:cNvSpPr>
          <p:nvPr/>
        </p:nvSpPr>
        <p:spPr bwMode="auto">
          <a:xfrm rot="-5400000">
            <a:off x="579880" y="2970424"/>
            <a:ext cx="905312"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b="1">
                <a:latin typeface="Calibri" charset="0"/>
              </a:rPr>
              <a:t>No. birds</a:t>
            </a:r>
          </a:p>
        </p:txBody>
      </p:sp>
      <p:pic>
        <p:nvPicPr>
          <p:cNvPr id="19466" name="Picture 11" descr="Japanese-Bush-Warbler_M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61000" y="1682750"/>
            <a:ext cx="2926292" cy="1936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7" name="TextBox 12"/>
          <p:cNvSpPr txBox="1">
            <a:spLocks noChangeArrowheads="1"/>
          </p:cNvSpPr>
          <p:nvPr/>
        </p:nvSpPr>
        <p:spPr bwMode="auto">
          <a:xfrm>
            <a:off x="6032500" y="3946261"/>
            <a:ext cx="2018771"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a:latin typeface="Symbol" charset="0"/>
                <a:cs typeface="Symbol" charset="0"/>
              </a:rPr>
              <a:t>c</a:t>
            </a:r>
            <a:r>
              <a:rPr lang="en-US" sz="1500" baseline="30000">
                <a:latin typeface="Calibri" charset="0"/>
              </a:rPr>
              <a:t>2</a:t>
            </a:r>
            <a:r>
              <a:rPr lang="en-US" sz="1500">
                <a:latin typeface="Calibri" charset="0"/>
              </a:rPr>
              <a:t> = 241.93, P &lt; 0.0001</a:t>
            </a:r>
          </a:p>
        </p:txBody>
      </p:sp>
    </p:spTree>
    <p:extLst>
      <p:ext uri="{BB962C8B-B14F-4D97-AF65-F5344CB8AC3E}">
        <p14:creationId xmlns:p14="http://schemas.microsoft.com/office/powerpoint/2010/main" val="10104416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ln w="25400">
            <a:solidFill>
              <a:srgbClr val="0000FF"/>
            </a:solidFill>
            <a:miter lim="800000"/>
            <a:headEnd/>
            <a:tailEnd/>
          </a:ln>
        </p:spPr>
        <p:txBody>
          <a:bodyPr>
            <a:normAutofit/>
          </a:bodyPr>
          <a:lstStyle/>
          <a:p>
            <a:r>
              <a:rPr lang="en-US" b="1" dirty="0">
                <a:latin typeface="Calibri" charset="0"/>
                <a:ea typeface="ＭＳ Ｐゴシック" charset="0"/>
                <a:cs typeface="ＭＳ Ｐゴシック" charset="0"/>
              </a:rPr>
              <a:t>Species richness and </a:t>
            </a:r>
            <a:r>
              <a:rPr lang="en-US" b="1" dirty="0" smtClean="0">
                <a:latin typeface="Calibri" charset="0"/>
                <a:ea typeface="ＭＳ Ｐゴシック" charset="0"/>
                <a:cs typeface="ＭＳ Ｐゴシック" charset="0"/>
              </a:rPr>
              <a:t>radiation - </a:t>
            </a:r>
            <a:r>
              <a:rPr lang="en-US" b="1" dirty="0">
                <a:latin typeface="Calibri" charset="0"/>
                <a:ea typeface="ＭＳ Ｐゴシック" charset="0"/>
                <a:cs typeface="ＭＳ Ｐゴシック" charset="0"/>
              </a:rPr>
              <a:t>Fukushima </a:t>
            </a:r>
            <a:r>
              <a:rPr lang="en-US" b="1" dirty="0" smtClean="0">
                <a:latin typeface="Calibri" charset="0"/>
                <a:ea typeface="ＭＳ Ｐゴシック" charset="0"/>
                <a:cs typeface="ＭＳ Ｐゴシック" charset="0"/>
              </a:rPr>
              <a:t>Birds  2011-14</a:t>
            </a:r>
            <a:endParaRPr lang="en-US" b="1" dirty="0">
              <a:latin typeface="Calibri" charset="0"/>
              <a:ea typeface="ＭＳ Ｐゴシック" charset="0"/>
              <a:cs typeface="ＭＳ Ｐゴシック" charset="0"/>
            </a:endParaRPr>
          </a:p>
        </p:txBody>
      </p:sp>
      <p:pic>
        <p:nvPicPr>
          <p:cNvPr id="18435" name="Picture 3" descr="BirdSpecies-Radiation.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89063" y="1524000"/>
            <a:ext cx="4455583" cy="361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a:xfrm>
            <a:off x="1389062" y="4826000"/>
            <a:ext cx="4767792" cy="317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70">
              <a:solidFill>
                <a:srgbClr val="FFFFFF"/>
              </a:solidFill>
              <a:latin typeface="Calibri" charset="0"/>
              <a:ea typeface="ＭＳ Ｐゴシック" charset="0"/>
              <a:cs typeface="ＭＳ Ｐゴシック" charset="0"/>
            </a:endParaRPr>
          </a:p>
        </p:txBody>
      </p:sp>
      <p:sp>
        <p:nvSpPr>
          <p:cNvPr id="6" name="Rectangle 5"/>
          <p:cNvSpPr/>
          <p:nvPr/>
        </p:nvSpPr>
        <p:spPr>
          <a:xfrm>
            <a:off x="1203854" y="1397000"/>
            <a:ext cx="317500" cy="3746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70">
              <a:solidFill>
                <a:srgbClr val="FFFFFF"/>
              </a:solidFill>
              <a:latin typeface="Calibri" charset="0"/>
              <a:ea typeface="ＭＳ Ｐゴシック" charset="0"/>
              <a:cs typeface="ＭＳ Ｐゴシック" charset="0"/>
            </a:endParaRPr>
          </a:p>
        </p:txBody>
      </p:sp>
      <p:sp>
        <p:nvSpPr>
          <p:cNvPr id="7" name="Rectangle 6"/>
          <p:cNvSpPr/>
          <p:nvPr/>
        </p:nvSpPr>
        <p:spPr>
          <a:xfrm>
            <a:off x="1330854" y="1460500"/>
            <a:ext cx="4767792" cy="127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70">
              <a:solidFill>
                <a:srgbClr val="FFFFFF"/>
              </a:solidFill>
              <a:latin typeface="Calibri" charset="0"/>
              <a:ea typeface="ＭＳ Ｐゴシック" charset="0"/>
              <a:cs typeface="ＭＳ Ｐゴシック" charset="0"/>
            </a:endParaRPr>
          </a:p>
        </p:txBody>
      </p:sp>
      <p:sp>
        <p:nvSpPr>
          <p:cNvPr id="8" name="Rectangle 7"/>
          <p:cNvSpPr/>
          <p:nvPr/>
        </p:nvSpPr>
        <p:spPr>
          <a:xfrm>
            <a:off x="5775854" y="1397000"/>
            <a:ext cx="121708" cy="355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70">
              <a:solidFill>
                <a:srgbClr val="FFFFFF"/>
              </a:solidFill>
              <a:latin typeface="Calibri" charset="0"/>
              <a:ea typeface="ＭＳ Ｐゴシック" charset="0"/>
              <a:cs typeface="ＭＳ Ｐゴシック" charset="0"/>
            </a:endParaRPr>
          </a:p>
        </p:txBody>
      </p:sp>
      <p:sp>
        <p:nvSpPr>
          <p:cNvPr id="18440" name="TextBox 8"/>
          <p:cNvSpPr txBox="1">
            <a:spLocks noChangeArrowheads="1"/>
          </p:cNvSpPr>
          <p:nvPr/>
        </p:nvSpPr>
        <p:spPr bwMode="auto">
          <a:xfrm>
            <a:off x="2473854" y="4953001"/>
            <a:ext cx="2534092"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b="1">
                <a:latin typeface="Calibri" charset="0"/>
              </a:rPr>
              <a:t>Background radiation (</a:t>
            </a:r>
            <a:r>
              <a:rPr lang="en-US" sz="1500" b="1">
                <a:latin typeface="Symbol" charset="0"/>
                <a:cs typeface="Symbol" charset="0"/>
              </a:rPr>
              <a:t>m</a:t>
            </a:r>
            <a:r>
              <a:rPr lang="en-US" sz="1500" b="1">
                <a:latin typeface="Calibri" charset="0"/>
              </a:rPr>
              <a:t>Sv/h)</a:t>
            </a:r>
          </a:p>
        </p:txBody>
      </p:sp>
      <p:sp>
        <p:nvSpPr>
          <p:cNvPr id="18441" name="TextBox 9"/>
          <p:cNvSpPr txBox="1">
            <a:spLocks noChangeArrowheads="1"/>
          </p:cNvSpPr>
          <p:nvPr/>
        </p:nvSpPr>
        <p:spPr bwMode="auto">
          <a:xfrm rot="-5400000">
            <a:off x="571118" y="2843424"/>
            <a:ext cx="1085554"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b="1">
                <a:latin typeface="Calibri" charset="0"/>
              </a:rPr>
              <a:t>No. species</a:t>
            </a:r>
          </a:p>
        </p:txBody>
      </p:sp>
      <p:pic>
        <p:nvPicPr>
          <p:cNvPr id="18442" name="Picture 10" descr="6346551013_96ec584399_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12896" y="2159000"/>
            <a:ext cx="2569104" cy="171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43" name="TextBox 11"/>
          <p:cNvSpPr txBox="1">
            <a:spLocks noChangeArrowheads="1"/>
          </p:cNvSpPr>
          <p:nvPr/>
        </p:nvSpPr>
        <p:spPr bwMode="auto">
          <a:xfrm>
            <a:off x="6156854" y="1651001"/>
            <a:ext cx="1986441"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a:latin typeface="Symbol" charset="0"/>
                <a:cs typeface="Symbol" charset="0"/>
              </a:rPr>
              <a:t>c</a:t>
            </a:r>
            <a:r>
              <a:rPr lang="en-US" sz="1500" baseline="30000">
                <a:latin typeface="Calibri" charset="0"/>
              </a:rPr>
              <a:t>2</a:t>
            </a:r>
            <a:r>
              <a:rPr lang="en-US" sz="1500">
                <a:latin typeface="Calibri" charset="0"/>
              </a:rPr>
              <a:t> = 100.30, P &lt; 0.0001</a:t>
            </a:r>
          </a:p>
        </p:txBody>
      </p:sp>
    </p:spTree>
    <p:extLst>
      <p:ext uri="{BB962C8B-B14F-4D97-AF65-F5344CB8AC3E}">
        <p14:creationId xmlns:p14="http://schemas.microsoft.com/office/powerpoint/2010/main" val="1917613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10-29 at 11.23.0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1167" y="0"/>
            <a:ext cx="6556473" cy="5715000"/>
          </a:xfrm>
          <a:prstGeom prst="rect">
            <a:avLst/>
          </a:prstGeom>
        </p:spPr>
      </p:pic>
    </p:spTree>
    <p:extLst>
      <p:ext uri="{BB962C8B-B14F-4D97-AF65-F5344CB8AC3E}">
        <p14:creationId xmlns:p14="http://schemas.microsoft.com/office/powerpoint/2010/main" val="17070347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11-17 at 11.34.2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5155" y="469857"/>
            <a:ext cx="5524883" cy="5158743"/>
          </a:xfrm>
          <a:prstGeom prst="rect">
            <a:avLst/>
          </a:prstGeom>
        </p:spPr>
      </p:pic>
      <p:sp>
        <p:nvSpPr>
          <p:cNvPr id="3" name="TextBox 2"/>
          <p:cNvSpPr txBox="1"/>
          <p:nvPr/>
        </p:nvSpPr>
        <p:spPr>
          <a:xfrm>
            <a:off x="927594" y="90912"/>
            <a:ext cx="5565947" cy="272382"/>
          </a:xfrm>
          <a:prstGeom prst="rect">
            <a:avLst/>
          </a:prstGeom>
          <a:noFill/>
        </p:spPr>
        <p:txBody>
          <a:bodyPr wrap="none" rtlCol="0">
            <a:spAutoFit/>
          </a:bodyPr>
          <a:lstStyle/>
          <a:p>
            <a:r>
              <a:rPr lang="en-US" sz="1170" b="1" dirty="0">
                <a:solidFill>
                  <a:srgbClr val="FFFFFF"/>
                </a:solidFill>
              </a:rPr>
              <a:t>Dose rate to most birds was high enough to cause significant reduction in reproduction</a:t>
            </a:r>
            <a:endParaRPr lang="en-US" sz="1170" b="1" dirty="0">
              <a:solidFill>
                <a:srgbClr val="FFFFFF"/>
              </a:solidFill>
            </a:endParaRPr>
          </a:p>
        </p:txBody>
      </p:sp>
      <p:sp>
        <p:nvSpPr>
          <p:cNvPr id="4" name="TextBox 3"/>
          <p:cNvSpPr txBox="1"/>
          <p:nvPr/>
        </p:nvSpPr>
        <p:spPr>
          <a:xfrm>
            <a:off x="3274701" y="541823"/>
            <a:ext cx="2225417" cy="400110"/>
          </a:xfrm>
          <a:prstGeom prst="rect">
            <a:avLst/>
          </a:prstGeom>
          <a:noFill/>
        </p:spPr>
        <p:txBody>
          <a:bodyPr wrap="none" rtlCol="0">
            <a:spAutoFit/>
          </a:bodyPr>
          <a:lstStyle/>
          <a:p>
            <a:r>
              <a:rPr lang="en-US" sz="2000" dirty="0"/>
              <a:t>Fukushima 2011-14</a:t>
            </a:r>
            <a:endParaRPr lang="en-US" sz="2000" dirty="0"/>
          </a:p>
        </p:txBody>
      </p:sp>
    </p:spTree>
    <p:extLst>
      <p:ext uri="{BB962C8B-B14F-4D97-AF65-F5344CB8AC3E}">
        <p14:creationId xmlns:p14="http://schemas.microsoft.com/office/powerpoint/2010/main" val="18988349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10-29 at 11.33.4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700" y="144610"/>
            <a:ext cx="5443350" cy="5373701"/>
          </a:xfrm>
          <a:prstGeom prst="rect">
            <a:avLst/>
          </a:prstGeom>
        </p:spPr>
      </p:pic>
      <p:sp>
        <p:nvSpPr>
          <p:cNvPr id="3" name="Rectangle 2"/>
          <p:cNvSpPr/>
          <p:nvPr/>
        </p:nvSpPr>
        <p:spPr>
          <a:xfrm>
            <a:off x="2640489" y="450362"/>
            <a:ext cx="3810000" cy="452432"/>
          </a:xfrm>
          <a:prstGeom prst="rect">
            <a:avLst/>
          </a:prstGeom>
        </p:spPr>
        <p:txBody>
          <a:bodyPr>
            <a:spAutoFit/>
          </a:bodyPr>
          <a:lstStyle/>
          <a:p>
            <a:r>
              <a:rPr lang="en-US" sz="1170" b="1" dirty="0"/>
              <a:t>(z </a:t>
            </a:r>
            <a:r>
              <a:rPr lang="en-US" sz="1170" dirty="0"/>
              <a:t>= </a:t>
            </a:r>
            <a:r>
              <a:rPr lang="en-US" sz="1170" b="1" dirty="0"/>
              <a:t>−4.06, p </a:t>
            </a:r>
            <a:r>
              <a:rPr lang="en-US" sz="1170" dirty="0"/>
              <a:t>&lt; </a:t>
            </a:r>
            <a:r>
              <a:rPr lang="en-US" sz="1170" b="1" dirty="0"/>
              <a:t>0.0001; </a:t>
            </a:r>
            <a:r>
              <a:rPr lang="en-US" sz="1170" b="1" dirty="0" err="1"/>
              <a:t>unstandardised</a:t>
            </a:r>
            <a:r>
              <a:rPr lang="en-US" sz="1170" b="1" dirty="0"/>
              <a:t> partial slope (SE) </a:t>
            </a:r>
            <a:r>
              <a:rPr lang="en-US" sz="1170" dirty="0"/>
              <a:t>= </a:t>
            </a:r>
            <a:r>
              <a:rPr lang="en-US" sz="1170" b="1" dirty="0"/>
              <a:t>−0.256 (</a:t>
            </a:r>
            <a:r>
              <a:rPr lang="en-US" sz="1170" b="1" dirty="0"/>
              <a:t>0.063)</a:t>
            </a:r>
            <a:endParaRPr lang="en-US" sz="1170" dirty="0"/>
          </a:p>
        </p:txBody>
      </p:sp>
      <p:sp>
        <p:nvSpPr>
          <p:cNvPr id="4" name="TextBox 3"/>
          <p:cNvSpPr txBox="1"/>
          <p:nvPr/>
        </p:nvSpPr>
        <p:spPr>
          <a:xfrm>
            <a:off x="6665768" y="450362"/>
            <a:ext cx="1527598" cy="810350"/>
          </a:xfrm>
          <a:prstGeom prst="rect">
            <a:avLst/>
          </a:prstGeom>
          <a:noFill/>
        </p:spPr>
        <p:txBody>
          <a:bodyPr wrap="none" rtlCol="0">
            <a:spAutoFit/>
          </a:bodyPr>
          <a:lstStyle/>
          <a:p>
            <a:r>
              <a:rPr lang="en-US" sz="2333" b="1" dirty="0">
                <a:solidFill>
                  <a:srgbClr val="FFFFFF"/>
                </a:solidFill>
              </a:rPr>
              <a:t>Fukushima</a:t>
            </a:r>
          </a:p>
          <a:p>
            <a:r>
              <a:rPr lang="en-US" sz="2333" b="1" dirty="0">
                <a:solidFill>
                  <a:srgbClr val="FFFFFF"/>
                </a:solidFill>
              </a:rPr>
              <a:t>2011-2014</a:t>
            </a:r>
            <a:endParaRPr lang="en-US" sz="2333" b="1" dirty="0">
              <a:solidFill>
                <a:srgbClr val="FFFFFF"/>
              </a:solidFill>
            </a:endParaRPr>
          </a:p>
        </p:txBody>
      </p:sp>
    </p:spTree>
    <p:extLst>
      <p:ext uri="{BB962C8B-B14F-4D97-AF65-F5344CB8AC3E}">
        <p14:creationId xmlns:p14="http://schemas.microsoft.com/office/powerpoint/2010/main" val="21112875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7" name="Picture 4" descr="ScreenHunter_05 Aug"/>
          <p:cNvPicPr>
            <a:picLocks noChangeAspect="1" noChangeArrowheads="1"/>
          </p:cNvPicPr>
          <p:nvPr/>
        </p:nvPicPr>
        <p:blipFill>
          <a:blip r:embed="rId2">
            <a:extLst>
              <a:ext uri="{28A0092B-C50C-407E-A947-70E740481C1C}">
                <a14:useLocalDpi xmlns:a14="http://schemas.microsoft.com/office/drawing/2010/main" val="0"/>
              </a:ext>
            </a:extLst>
          </a:blip>
          <a:srcRect t="6203" r="27753" b="29767"/>
          <a:stretch>
            <a:fillRect/>
          </a:stretch>
        </p:blipFill>
        <p:spPr bwMode="auto">
          <a:xfrm>
            <a:off x="1485636" y="63500"/>
            <a:ext cx="6197864" cy="558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846203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2-18 at 4.57.50 PM.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878417" y="0"/>
            <a:ext cx="7382781" cy="5715000"/>
          </a:xfrm>
          <a:prstGeom prst="rect">
            <a:avLst/>
          </a:prstGeom>
        </p:spPr>
      </p:pic>
    </p:spTree>
    <p:extLst>
      <p:ext uri="{BB962C8B-B14F-4D97-AF65-F5344CB8AC3E}">
        <p14:creationId xmlns:p14="http://schemas.microsoft.com/office/powerpoint/2010/main" val="17348209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2942" y="317494"/>
            <a:ext cx="6822722" cy="5505290"/>
          </a:xfrm>
          <a:prstGeom prst="rect">
            <a:avLst/>
          </a:prstGeom>
          <a:noFill/>
        </p:spPr>
        <p:txBody>
          <a:bodyPr wrap="square" rtlCol="0">
            <a:spAutoFit/>
          </a:bodyPr>
          <a:lstStyle/>
          <a:p>
            <a:r>
              <a:rPr lang="en-US" sz="1833" b="1" dirty="0">
                <a:solidFill>
                  <a:srgbClr val="FFF882"/>
                </a:solidFill>
              </a:rPr>
              <a:t>Major Findings from studies of Wildlife in </a:t>
            </a:r>
            <a:r>
              <a:rPr lang="en-US" sz="1833" b="1" dirty="0" err="1">
                <a:solidFill>
                  <a:srgbClr val="FFF882"/>
                </a:solidFill>
              </a:rPr>
              <a:t>Chornobyl</a:t>
            </a:r>
            <a:r>
              <a:rPr lang="en-US" sz="1833" b="1" dirty="0">
                <a:solidFill>
                  <a:srgbClr val="FFF882"/>
                </a:solidFill>
              </a:rPr>
              <a:t>:</a:t>
            </a:r>
          </a:p>
          <a:p>
            <a:endParaRPr lang="en-US" sz="1667" b="1" dirty="0">
              <a:solidFill>
                <a:srgbClr val="FCFFFF"/>
              </a:solidFill>
            </a:endParaRPr>
          </a:p>
          <a:p>
            <a:pPr marL="285739" indent="-285739">
              <a:buAutoNum type="arabicParenR"/>
            </a:pPr>
            <a:r>
              <a:rPr lang="en-US" sz="1667" b="1" dirty="0">
                <a:solidFill>
                  <a:srgbClr val="FCFFFF"/>
                </a:solidFill>
              </a:rPr>
              <a:t>Most organisms studied show significantly increased rates of genetic damage in direct proportion to the level of exposure to radioactive contaminants</a:t>
            </a:r>
          </a:p>
          <a:p>
            <a:pPr marL="285739" indent="-285739">
              <a:buAutoNum type="arabicParenR"/>
            </a:pPr>
            <a:r>
              <a:rPr lang="en-US" sz="1667" b="1" dirty="0">
                <a:solidFill>
                  <a:srgbClr val="FCFFFF"/>
                </a:solidFill>
              </a:rPr>
              <a:t>Many organisms show increased rates of deformities and developmental abnormalities in direct proportion to contamination levels</a:t>
            </a:r>
          </a:p>
          <a:p>
            <a:pPr marL="285739" indent="-285739">
              <a:buAutoNum type="arabicParenR"/>
            </a:pPr>
            <a:r>
              <a:rPr lang="en-US" sz="1667" b="1" dirty="0">
                <a:solidFill>
                  <a:srgbClr val="FCFFFF"/>
                </a:solidFill>
              </a:rPr>
              <a:t>Many organisms show reduced fertility rates…..</a:t>
            </a:r>
          </a:p>
          <a:p>
            <a:pPr marL="285739" indent="-285739">
              <a:buAutoNum type="arabicParenR"/>
            </a:pPr>
            <a:r>
              <a:rPr lang="en-US" sz="1667" b="1" dirty="0">
                <a:solidFill>
                  <a:srgbClr val="FCFFFF"/>
                </a:solidFill>
              </a:rPr>
              <a:t>Many organisms show reduced life spans……</a:t>
            </a:r>
          </a:p>
          <a:p>
            <a:pPr marL="285739" indent="-285739">
              <a:buAutoNum type="arabicParenR"/>
            </a:pPr>
            <a:r>
              <a:rPr lang="en-US" sz="1667" b="1" dirty="0">
                <a:solidFill>
                  <a:srgbClr val="FCFFFF"/>
                </a:solidFill>
              </a:rPr>
              <a:t>Many organisms show reduced population sizes…..</a:t>
            </a:r>
          </a:p>
          <a:p>
            <a:pPr marL="285739" indent="-285739">
              <a:buAutoNum type="arabicParenR"/>
            </a:pPr>
            <a:r>
              <a:rPr lang="en-US" sz="1667" b="1" dirty="0">
                <a:solidFill>
                  <a:srgbClr val="FCFFFF"/>
                </a:solidFill>
              </a:rPr>
              <a:t>Biodiversity is significantly decreased……  many species locally extinct.</a:t>
            </a:r>
          </a:p>
          <a:p>
            <a:pPr marL="285739" indent="-285739">
              <a:buAutoNum type="arabicParenR"/>
            </a:pPr>
            <a:endParaRPr lang="en-US" sz="1667" b="1" dirty="0">
              <a:solidFill>
                <a:srgbClr val="FFFF00"/>
              </a:solidFill>
            </a:endParaRPr>
          </a:p>
          <a:p>
            <a:r>
              <a:rPr lang="en-US" sz="1667" b="1" dirty="0">
                <a:solidFill>
                  <a:srgbClr val="FFFF00"/>
                </a:solidFill>
              </a:rPr>
              <a:t>More speculative, but potentially larger impact:</a:t>
            </a:r>
          </a:p>
          <a:p>
            <a:endParaRPr lang="en-US" sz="1667" b="1" dirty="0">
              <a:solidFill>
                <a:srgbClr val="FCFFFF"/>
              </a:solidFill>
            </a:endParaRPr>
          </a:p>
          <a:p>
            <a:pPr marL="380985" indent="-380985">
              <a:buFont typeface="+mj-lt"/>
              <a:buAutoNum type="arabicParenR" startAt="7"/>
            </a:pPr>
            <a:r>
              <a:rPr lang="en-US" sz="1667" b="1" dirty="0">
                <a:solidFill>
                  <a:srgbClr val="FCFFFF"/>
                </a:solidFill>
              </a:rPr>
              <a:t>Mutations are passed from one generation to the next, and show signs of accumulating over time.</a:t>
            </a:r>
          </a:p>
          <a:p>
            <a:pPr marL="285739" indent="-285739">
              <a:buAutoNum type="arabicParenR" startAt="7"/>
            </a:pPr>
            <a:r>
              <a:rPr lang="en-US" sz="1667" b="1" dirty="0">
                <a:solidFill>
                  <a:srgbClr val="FCFFFF"/>
                </a:solidFill>
              </a:rPr>
              <a:t>Mutations are migrating out of affected areas into populations that are not exposed (collateral damage).</a:t>
            </a:r>
          </a:p>
          <a:p>
            <a:pPr marL="285739" indent="-285739">
              <a:buAutoNum type="arabicParenR" startAt="7"/>
            </a:pPr>
            <a:endParaRPr lang="en-US" sz="1667" b="1" dirty="0">
              <a:solidFill>
                <a:srgbClr val="FCFFFF"/>
              </a:solidFill>
            </a:endParaRPr>
          </a:p>
          <a:p>
            <a:endParaRPr lang="en-US" sz="1667" b="1" dirty="0">
              <a:solidFill>
                <a:srgbClr val="FCFFFF"/>
              </a:solidFill>
            </a:endParaRPr>
          </a:p>
        </p:txBody>
      </p:sp>
    </p:spTree>
    <p:extLst>
      <p:ext uri="{BB962C8B-B14F-4D97-AF65-F5344CB8AC3E}">
        <p14:creationId xmlns:p14="http://schemas.microsoft.com/office/powerpoint/2010/main" val="18558970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this all mean?</a:t>
            </a:r>
            <a:endParaRPr lang="en-US" dirty="0"/>
          </a:p>
        </p:txBody>
      </p:sp>
      <p:sp>
        <p:nvSpPr>
          <p:cNvPr id="3" name="Content Placeholder 2"/>
          <p:cNvSpPr>
            <a:spLocks noGrp="1"/>
          </p:cNvSpPr>
          <p:nvPr>
            <p:ph idx="1"/>
          </p:nvPr>
        </p:nvSpPr>
        <p:spPr/>
        <p:txBody>
          <a:bodyPr>
            <a:normAutofit/>
          </a:bodyPr>
          <a:lstStyle/>
          <a:p>
            <a:r>
              <a:rPr lang="en-US" sz="2400" dirty="0" smtClean="0"/>
              <a:t>Contrary to governmental and media reports, there is now an abundance of information demonstrating consequences (i.e. injury) to individuals, populations, species, and ecosystem function stemming from the low dose radiation due to the Chornobyl and Fukushima disasters</a:t>
            </a:r>
            <a:r>
              <a:rPr lang="en-US" sz="2400" dirty="0" smtClean="0"/>
              <a:t>.</a:t>
            </a:r>
          </a:p>
          <a:p>
            <a:r>
              <a:rPr lang="en-US" sz="2400" dirty="0" smtClean="0"/>
              <a:t>Effects appear to be proportional to dose.</a:t>
            </a:r>
          </a:p>
          <a:p>
            <a:r>
              <a:rPr lang="en-US" sz="2400" dirty="0" smtClean="0"/>
              <a:t>There is no evidence for any kind of threshold below which effects are not seen.</a:t>
            </a:r>
          </a:p>
        </p:txBody>
      </p:sp>
    </p:spTree>
    <p:extLst>
      <p:ext uri="{BB962C8B-B14F-4D97-AF65-F5344CB8AC3E}">
        <p14:creationId xmlns:p14="http://schemas.microsoft.com/office/powerpoint/2010/main" val="8701179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What should be done?</a:t>
            </a:r>
            <a:endParaRPr lang="en-US" sz="4000" b="1" dirty="0"/>
          </a:p>
        </p:txBody>
      </p:sp>
      <p:sp>
        <p:nvSpPr>
          <p:cNvPr id="3" name="Content Placeholder 2"/>
          <p:cNvSpPr>
            <a:spLocks noGrp="1"/>
          </p:cNvSpPr>
          <p:nvPr>
            <p:ph idx="1"/>
          </p:nvPr>
        </p:nvSpPr>
        <p:spPr>
          <a:xfrm>
            <a:off x="1143000" y="1333501"/>
            <a:ext cx="6858000" cy="3584100"/>
          </a:xfrm>
        </p:spPr>
        <p:txBody>
          <a:bodyPr>
            <a:normAutofit/>
          </a:bodyPr>
          <a:lstStyle/>
          <a:p>
            <a:r>
              <a:rPr lang="en-US" sz="3333" dirty="0"/>
              <a:t>We are calling for funding of in international scientific effort to fully document the range of biological consequences related to low-dose-rate radiation in the environment.</a:t>
            </a:r>
          </a:p>
        </p:txBody>
      </p:sp>
    </p:spTree>
    <p:extLst>
      <p:ext uri="{BB962C8B-B14F-4D97-AF65-F5344CB8AC3E}">
        <p14:creationId xmlns:p14="http://schemas.microsoft.com/office/powerpoint/2010/main" val="20098521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What should be done?</a:t>
            </a:r>
            <a:endParaRPr lang="en-US" sz="4000" b="1" dirty="0"/>
          </a:p>
        </p:txBody>
      </p:sp>
      <p:sp>
        <p:nvSpPr>
          <p:cNvPr id="3" name="Content Placeholder 2"/>
          <p:cNvSpPr>
            <a:spLocks noGrp="1"/>
          </p:cNvSpPr>
          <p:nvPr>
            <p:ph idx="1"/>
          </p:nvPr>
        </p:nvSpPr>
        <p:spPr/>
        <p:txBody>
          <a:bodyPr>
            <a:normAutofit/>
          </a:bodyPr>
          <a:lstStyle/>
          <a:p>
            <a:r>
              <a:rPr lang="en-US" sz="3333" dirty="0"/>
              <a:t>Such an effort must be led by independent scientists who are committed to a rigorous, unbiased analysis of the present situation with the goal of predicting long term impacts of radiation for the environment.</a:t>
            </a:r>
            <a:endParaRPr lang="en-US" sz="3333" dirty="0"/>
          </a:p>
        </p:txBody>
      </p:sp>
    </p:spTree>
    <p:extLst>
      <p:ext uri="{BB962C8B-B14F-4D97-AF65-F5344CB8AC3E}">
        <p14:creationId xmlns:p14="http://schemas.microsoft.com/office/powerpoint/2010/main" val="18153224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0" y="0"/>
            <a:ext cx="6477000" cy="952500"/>
          </a:xfrm>
        </p:spPr>
        <p:txBody>
          <a:bodyPr>
            <a:normAutofit/>
          </a:bodyPr>
          <a:lstStyle/>
          <a:p>
            <a:r>
              <a:rPr lang="en-US" sz="3000" dirty="0">
                <a:solidFill>
                  <a:srgbClr val="FFFF00"/>
                </a:solidFill>
              </a:rPr>
              <a:t>Acknowledgments – My Deepest Thanks</a:t>
            </a:r>
            <a:endParaRPr lang="en-US" sz="3000" dirty="0">
              <a:solidFill>
                <a:srgbClr val="FFFF00"/>
              </a:solidFill>
            </a:endParaRPr>
          </a:p>
        </p:txBody>
      </p:sp>
      <p:sp>
        <p:nvSpPr>
          <p:cNvPr id="4" name="Rectangle 3"/>
          <p:cNvSpPr/>
          <p:nvPr/>
        </p:nvSpPr>
        <p:spPr>
          <a:xfrm>
            <a:off x="1471229" y="812567"/>
            <a:ext cx="1954048" cy="4604979"/>
          </a:xfrm>
          <a:prstGeom prst="rect">
            <a:avLst/>
          </a:prstGeom>
        </p:spPr>
        <p:txBody>
          <a:bodyPr wrap="square">
            <a:spAutoFit/>
          </a:bodyPr>
          <a:lstStyle/>
          <a:p>
            <a:r>
              <a:rPr lang="en-US" sz="1333" dirty="0">
                <a:solidFill>
                  <a:srgbClr val="FFFFFF"/>
                </a:solidFill>
              </a:rPr>
              <a:t>In Ukraine:</a:t>
            </a:r>
          </a:p>
          <a:p>
            <a:r>
              <a:rPr lang="en-US" sz="1333" dirty="0">
                <a:solidFill>
                  <a:srgbClr val="FFFFFF"/>
                </a:solidFill>
              </a:rPr>
              <a:t> </a:t>
            </a:r>
          </a:p>
          <a:p>
            <a:r>
              <a:rPr lang="en-US" sz="1333" dirty="0">
                <a:solidFill>
                  <a:srgbClr val="FFFFFF"/>
                </a:solidFill>
              </a:rPr>
              <a:t>Marina </a:t>
            </a:r>
            <a:r>
              <a:rPr lang="en-US" sz="1333" dirty="0" err="1">
                <a:solidFill>
                  <a:srgbClr val="FFFFFF"/>
                </a:solidFill>
              </a:rPr>
              <a:t>Naboka</a:t>
            </a:r>
            <a:endParaRPr lang="en-US" sz="1333" dirty="0">
              <a:solidFill>
                <a:srgbClr val="FFFFFF"/>
              </a:solidFill>
            </a:endParaRPr>
          </a:p>
          <a:p>
            <a:r>
              <a:rPr lang="en-US" sz="1333" dirty="0">
                <a:solidFill>
                  <a:srgbClr val="FFFFFF"/>
                </a:solidFill>
              </a:rPr>
              <a:t>Alexandra </a:t>
            </a:r>
            <a:r>
              <a:rPr lang="en-US" sz="1333" dirty="0" err="1">
                <a:solidFill>
                  <a:srgbClr val="FFFFFF"/>
                </a:solidFill>
              </a:rPr>
              <a:t>Kravets</a:t>
            </a:r>
            <a:endParaRPr lang="en-US" sz="1333" dirty="0">
              <a:solidFill>
                <a:srgbClr val="FFFFFF"/>
              </a:solidFill>
            </a:endParaRPr>
          </a:p>
          <a:p>
            <a:r>
              <a:rPr lang="en-US" sz="1333" dirty="0">
                <a:solidFill>
                  <a:srgbClr val="FFFFFF"/>
                </a:solidFill>
              </a:rPr>
              <a:t>Eugenia </a:t>
            </a:r>
            <a:r>
              <a:rPr lang="en-US" sz="1333" dirty="0" err="1">
                <a:solidFill>
                  <a:srgbClr val="FFFFFF"/>
                </a:solidFill>
              </a:rPr>
              <a:t>Stepanova</a:t>
            </a:r>
            <a:endParaRPr lang="en-US" sz="1333" dirty="0">
              <a:solidFill>
                <a:srgbClr val="FFFFFF"/>
              </a:solidFill>
            </a:endParaRPr>
          </a:p>
          <a:p>
            <a:r>
              <a:rPr lang="en-US" sz="1333" dirty="0">
                <a:solidFill>
                  <a:srgbClr val="FFFFFF"/>
                </a:solidFill>
              </a:rPr>
              <a:t>Alexander </a:t>
            </a:r>
            <a:r>
              <a:rPr lang="en-US" sz="1333" dirty="0" err="1">
                <a:solidFill>
                  <a:srgbClr val="FFFFFF"/>
                </a:solidFill>
              </a:rPr>
              <a:t>Peklo</a:t>
            </a:r>
            <a:endParaRPr lang="en-US" sz="1333" dirty="0">
              <a:solidFill>
                <a:srgbClr val="FFFFFF"/>
              </a:solidFill>
            </a:endParaRPr>
          </a:p>
          <a:p>
            <a:r>
              <a:rPr lang="en-US" sz="1333" dirty="0">
                <a:solidFill>
                  <a:srgbClr val="FFFFFF"/>
                </a:solidFill>
              </a:rPr>
              <a:t>Eugene </a:t>
            </a:r>
            <a:r>
              <a:rPr lang="en-US" sz="1333" dirty="0" err="1">
                <a:solidFill>
                  <a:srgbClr val="FFFFFF"/>
                </a:solidFill>
              </a:rPr>
              <a:t>Pysanets</a:t>
            </a:r>
            <a:endParaRPr lang="en-US" sz="1333" dirty="0">
              <a:solidFill>
                <a:srgbClr val="FFFFFF"/>
              </a:solidFill>
            </a:endParaRPr>
          </a:p>
          <a:p>
            <a:r>
              <a:rPr lang="en-US" sz="1333" dirty="0" err="1">
                <a:solidFill>
                  <a:srgbClr val="FFFFFF"/>
                </a:solidFill>
              </a:rPr>
              <a:t>Gennadi</a:t>
            </a:r>
            <a:r>
              <a:rPr lang="en-US" sz="1333" dirty="0">
                <a:solidFill>
                  <a:srgbClr val="FFFFFF"/>
                </a:solidFill>
              </a:rPr>
              <a:t> </a:t>
            </a:r>
            <a:r>
              <a:rPr lang="en-US" sz="1333" dirty="0" err="1">
                <a:solidFill>
                  <a:srgbClr val="FFFFFF"/>
                </a:solidFill>
              </a:rPr>
              <a:t>Milinevsky</a:t>
            </a:r>
            <a:endParaRPr lang="en-US" sz="1333" dirty="0">
              <a:solidFill>
                <a:srgbClr val="FFFFFF"/>
              </a:solidFill>
            </a:endParaRPr>
          </a:p>
          <a:p>
            <a:r>
              <a:rPr lang="en-US" sz="1333" dirty="0" err="1">
                <a:solidFill>
                  <a:srgbClr val="FFFFFF"/>
                </a:solidFill>
              </a:rPr>
              <a:t>Iryna</a:t>
            </a:r>
            <a:r>
              <a:rPr lang="en-US" sz="1333" dirty="0">
                <a:solidFill>
                  <a:srgbClr val="FFFFFF"/>
                </a:solidFill>
              </a:rPr>
              <a:t> </a:t>
            </a:r>
            <a:r>
              <a:rPr lang="en-US" sz="1333" dirty="0" err="1">
                <a:solidFill>
                  <a:srgbClr val="FFFFFF"/>
                </a:solidFill>
              </a:rPr>
              <a:t>Kozeretska</a:t>
            </a:r>
            <a:endParaRPr lang="en-US" sz="1333" dirty="0">
              <a:solidFill>
                <a:srgbClr val="FFFFFF"/>
              </a:solidFill>
            </a:endParaRPr>
          </a:p>
          <a:p>
            <a:r>
              <a:rPr lang="en-US" sz="1333" dirty="0">
                <a:solidFill>
                  <a:srgbClr val="FFFFFF"/>
                </a:solidFill>
              </a:rPr>
              <a:t>V. </a:t>
            </a:r>
            <a:r>
              <a:rPr lang="en-US" sz="1333" dirty="0" err="1">
                <a:solidFill>
                  <a:srgbClr val="FFFFFF"/>
                </a:solidFill>
              </a:rPr>
              <a:t>Bezrukov</a:t>
            </a:r>
            <a:endParaRPr lang="en-US" sz="1333" dirty="0">
              <a:solidFill>
                <a:srgbClr val="FFFFFF"/>
              </a:solidFill>
            </a:endParaRPr>
          </a:p>
          <a:p>
            <a:r>
              <a:rPr lang="en-US" sz="1333" dirty="0">
                <a:solidFill>
                  <a:srgbClr val="FFFFFF"/>
                </a:solidFill>
              </a:rPr>
              <a:t>Va. </a:t>
            </a:r>
            <a:r>
              <a:rPr lang="en-US" sz="1333" dirty="0" err="1">
                <a:solidFill>
                  <a:srgbClr val="FFFFFF"/>
                </a:solidFill>
              </a:rPr>
              <a:t>Shestopalov</a:t>
            </a:r>
            <a:endParaRPr lang="en-US" sz="1333" dirty="0">
              <a:solidFill>
                <a:srgbClr val="FFFFFF"/>
              </a:solidFill>
            </a:endParaRPr>
          </a:p>
          <a:p>
            <a:r>
              <a:rPr lang="en-US" sz="1333" dirty="0">
                <a:solidFill>
                  <a:srgbClr val="FFFFFF"/>
                </a:solidFill>
              </a:rPr>
              <a:t>D. </a:t>
            </a:r>
            <a:r>
              <a:rPr lang="en-US" sz="1333" dirty="0" err="1">
                <a:solidFill>
                  <a:srgbClr val="FFFFFF"/>
                </a:solidFill>
              </a:rPr>
              <a:t>Grodzinsky</a:t>
            </a:r>
            <a:endParaRPr lang="en-US" sz="1333" dirty="0">
              <a:solidFill>
                <a:srgbClr val="FFFFFF"/>
              </a:solidFill>
            </a:endParaRPr>
          </a:p>
          <a:p>
            <a:r>
              <a:rPr lang="en-US" sz="1333" dirty="0">
                <a:solidFill>
                  <a:srgbClr val="FFFFFF"/>
                </a:solidFill>
              </a:rPr>
              <a:t>I. </a:t>
            </a:r>
            <a:r>
              <a:rPr lang="en-US" sz="1333" dirty="0" err="1">
                <a:solidFill>
                  <a:srgbClr val="FFFFFF"/>
                </a:solidFill>
              </a:rPr>
              <a:t>Chizhevsky</a:t>
            </a:r>
            <a:endParaRPr lang="en-US" sz="1333" dirty="0">
              <a:solidFill>
                <a:srgbClr val="FFFFFF"/>
              </a:solidFill>
            </a:endParaRPr>
          </a:p>
          <a:p>
            <a:r>
              <a:rPr lang="en-US" sz="1333" dirty="0">
                <a:solidFill>
                  <a:srgbClr val="FFFFFF"/>
                </a:solidFill>
              </a:rPr>
              <a:t>O. </a:t>
            </a:r>
            <a:r>
              <a:rPr lang="en-US" sz="1333" dirty="0" err="1">
                <a:solidFill>
                  <a:srgbClr val="FFFFFF"/>
                </a:solidFill>
              </a:rPr>
              <a:t>Bondorenko</a:t>
            </a:r>
            <a:endParaRPr lang="en-US" sz="1333" dirty="0">
              <a:solidFill>
                <a:srgbClr val="FFFFFF"/>
              </a:solidFill>
            </a:endParaRPr>
          </a:p>
          <a:p>
            <a:r>
              <a:rPr lang="en-US" sz="1333" dirty="0">
                <a:solidFill>
                  <a:srgbClr val="FFFFFF"/>
                </a:solidFill>
              </a:rPr>
              <a:t>S. </a:t>
            </a:r>
            <a:r>
              <a:rPr lang="en-US" sz="1333" dirty="0" err="1">
                <a:solidFill>
                  <a:srgbClr val="FFFFFF"/>
                </a:solidFill>
              </a:rPr>
              <a:t>Kireev</a:t>
            </a:r>
            <a:endParaRPr lang="en-US" sz="1333" dirty="0">
              <a:solidFill>
                <a:srgbClr val="FFFFFF"/>
              </a:solidFill>
            </a:endParaRPr>
          </a:p>
          <a:p>
            <a:r>
              <a:rPr lang="en-US" sz="1333" dirty="0">
                <a:solidFill>
                  <a:srgbClr val="FFFFFF"/>
                </a:solidFill>
              </a:rPr>
              <a:t>S. </a:t>
            </a:r>
            <a:r>
              <a:rPr lang="en-US" sz="1333" dirty="0" err="1">
                <a:solidFill>
                  <a:srgbClr val="FFFFFF"/>
                </a:solidFill>
              </a:rPr>
              <a:t>Gaschak</a:t>
            </a:r>
            <a:endParaRPr lang="en-US" sz="1333" dirty="0">
              <a:solidFill>
                <a:srgbClr val="FFFFFF"/>
              </a:solidFill>
            </a:endParaRPr>
          </a:p>
          <a:p>
            <a:r>
              <a:rPr lang="en-US" sz="1333" dirty="0">
                <a:solidFill>
                  <a:srgbClr val="FFFFFF"/>
                </a:solidFill>
              </a:rPr>
              <a:t>S. </a:t>
            </a:r>
            <a:r>
              <a:rPr lang="en-US" sz="1333" dirty="0" err="1">
                <a:solidFill>
                  <a:srgbClr val="FFFFFF"/>
                </a:solidFill>
              </a:rPr>
              <a:t>Ruskovski</a:t>
            </a:r>
            <a:endParaRPr lang="en-US" sz="1333" dirty="0">
              <a:solidFill>
                <a:srgbClr val="FFFFFF"/>
              </a:solidFill>
            </a:endParaRPr>
          </a:p>
          <a:p>
            <a:r>
              <a:rPr lang="en-US" sz="1333" dirty="0">
                <a:solidFill>
                  <a:srgbClr val="FFFFFF"/>
                </a:solidFill>
              </a:rPr>
              <a:t>L. </a:t>
            </a:r>
            <a:r>
              <a:rPr lang="en-US" sz="1333" dirty="0" err="1">
                <a:solidFill>
                  <a:srgbClr val="FFFFFF"/>
                </a:solidFill>
              </a:rPr>
              <a:t>Milinevski</a:t>
            </a:r>
            <a:endParaRPr lang="en-US" sz="1333" dirty="0">
              <a:solidFill>
                <a:srgbClr val="FFFFFF"/>
              </a:solidFill>
            </a:endParaRPr>
          </a:p>
          <a:p>
            <a:r>
              <a:rPr lang="en-US" sz="1333" dirty="0">
                <a:solidFill>
                  <a:srgbClr val="FFFFFF"/>
                </a:solidFill>
              </a:rPr>
              <a:t>Myron </a:t>
            </a:r>
            <a:r>
              <a:rPr lang="en-US" sz="1333" dirty="0" err="1">
                <a:solidFill>
                  <a:srgbClr val="FFFFFF"/>
                </a:solidFill>
              </a:rPr>
              <a:t>Stachiw</a:t>
            </a:r>
            <a:endParaRPr lang="en-US" sz="1333" dirty="0">
              <a:solidFill>
                <a:srgbClr val="FFFFFF"/>
              </a:solidFill>
            </a:endParaRPr>
          </a:p>
          <a:p>
            <a:r>
              <a:rPr lang="en-US" sz="1333" dirty="0">
                <a:solidFill>
                  <a:srgbClr val="FFFFFF"/>
                </a:solidFill>
              </a:rPr>
              <a:t>S. </a:t>
            </a:r>
            <a:r>
              <a:rPr lang="en-US" sz="1333" dirty="0" err="1">
                <a:solidFill>
                  <a:srgbClr val="FFFFFF"/>
                </a:solidFill>
              </a:rPr>
              <a:t>Serga</a:t>
            </a:r>
            <a:endParaRPr lang="en-US" sz="1333" dirty="0">
              <a:solidFill>
                <a:srgbClr val="FFFFFF"/>
              </a:solidFill>
            </a:endParaRPr>
          </a:p>
          <a:p>
            <a:r>
              <a:rPr lang="en-US" sz="1333" dirty="0">
                <a:solidFill>
                  <a:srgbClr val="FFFFFF"/>
                </a:solidFill>
              </a:rPr>
              <a:t>Andrew </a:t>
            </a:r>
            <a:r>
              <a:rPr lang="en-US" sz="1333" dirty="0" err="1">
                <a:solidFill>
                  <a:srgbClr val="FFFFFF"/>
                </a:solidFill>
              </a:rPr>
              <a:t>Rozhok</a:t>
            </a:r>
            <a:endParaRPr lang="en-US" sz="1333" dirty="0">
              <a:solidFill>
                <a:srgbClr val="FFFFFF"/>
              </a:solidFill>
            </a:endParaRPr>
          </a:p>
          <a:p>
            <a:r>
              <a:rPr lang="en-US" sz="1333" dirty="0">
                <a:solidFill>
                  <a:srgbClr val="FFFFFF"/>
                </a:solidFill>
              </a:rPr>
              <a:t>V.Y</a:t>
            </a:r>
            <a:r>
              <a:rPr lang="en-US" sz="1333" dirty="0">
                <a:solidFill>
                  <a:srgbClr val="FFFFFF"/>
                </a:solidFill>
              </a:rPr>
              <a:t>. </a:t>
            </a:r>
            <a:r>
              <a:rPr lang="en-US" sz="1333" dirty="0" err="1">
                <a:solidFill>
                  <a:srgbClr val="FFFFFF"/>
                </a:solidFill>
              </a:rPr>
              <a:t>Vdovenko</a:t>
            </a:r>
            <a:r>
              <a:rPr lang="en-US" sz="1333" dirty="0">
                <a:solidFill>
                  <a:srgbClr val="FFFFFF"/>
                </a:solidFill>
              </a:rPr>
              <a:t> </a:t>
            </a:r>
          </a:p>
        </p:txBody>
      </p:sp>
      <p:sp>
        <p:nvSpPr>
          <p:cNvPr id="5" name="Rectangle 4"/>
          <p:cNvSpPr/>
          <p:nvPr/>
        </p:nvSpPr>
        <p:spPr>
          <a:xfrm>
            <a:off x="3224556" y="858575"/>
            <a:ext cx="2155640" cy="4144661"/>
          </a:xfrm>
          <a:prstGeom prst="rect">
            <a:avLst/>
          </a:prstGeom>
        </p:spPr>
        <p:txBody>
          <a:bodyPr wrap="square">
            <a:spAutoFit/>
          </a:bodyPr>
          <a:lstStyle/>
          <a:p>
            <a:r>
              <a:rPr lang="en-US" sz="1333" dirty="0">
                <a:solidFill>
                  <a:schemeClr val="bg1"/>
                </a:solidFill>
              </a:rPr>
              <a:t>In USA:</a:t>
            </a:r>
          </a:p>
          <a:p>
            <a:r>
              <a:rPr lang="en-US" sz="1000" dirty="0">
                <a:solidFill>
                  <a:schemeClr val="bg1"/>
                </a:solidFill>
              </a:rPr>
              <a:t> </a:t>
            </a:r>
          </a:p>
          <a:p>
            <a:r>
              <a:rPr lang="en-US" sz="1000" dirty="0" err="1">
                <a:solidFill>
                  <a:schemeClr val="bg1"/>
                </a:solidFill>
              </a:rPr>
              <a:t>Andea</a:t>
            </a:r>
            <a:r>
              <a:rPr lang="en-US" sz="1000" dirty="0">
                <a:solidFill>
                  <a:schemeClr val="bg1"/>
                </a:solidFill>
              </a:rPr>
              <a:t> </a:t>
            </a:r>
            <a:r>
              <a:rPr lang="en-US" sz="1000" dirty="0" err="1">
                <a:solidFill>
                  <a:schemeClr val="bg1"/>
                </a:solidFill>
              </a:rPr>
              <a:t>Bonisoli-Alquati</a:t>
            </a:r>
            <a:endParaRPr lang="en-US" sz="1000" dirty="0">
              <a:solidFill>
                <a:schemeClr val="bg1"/>
              </a:solidFill>
            </a:endParaRPr>
          </a:p>
          <a:p>
            <a:r>
              <a:rPr lang="en-US" sz="1000" dirty="0">
                <a:solidFill>
                  <a:schemeClr val="bg1"/>
                </a:solidFill>
              </a:rPr>
              <a:t>Daniel </a:t>
            </a:r>
            <a:r>
              <a:rPr lang="en-US" sz="1000" dirty="0" err="1">
                <a:solidFill>
                  <a:schemeClr val="bg1"/>
                </a:solidFill>
              </a:rPr>
              <a:t>Einor</a:t>
            </a:r>
            <a:endParaRPr lang="en-US" sz="1000" dirty="0">
              <a:solidFill>
                <a:schemeClr val="bg1"/>
              </a:solidFill>
            </a:endParaRPr>
          </a:p>
          <a:p>
            <a:r>
              <a:rPr lang="en-US" sz="1000" dirty="0">
                <a:solidFill>
                  <a:schemeClr val="bg1"/>
                </a:solidFill>
              </a:rPr>
              <a:t>Kate Brown</a:t>
            </a:r>
          </a:p>
          <a:p>
            <a:r>
              <a:rPr lang="en-US" sz="1000" dirty="0" err="1">
                <a:solidFill>
                  <a:schemeClr val="bg1"/>
                </a:solidFill>
              </a:rPr>
              <a:t>Wilfried</a:t>
            </a:r>
            <a:r>
              <a:rPr lang="en-US" sz="1000" dirty="0">
                <a:solidFill>
                  <a:schemeClr val="bg1"/>
                </a:solidFill>
              </a:rPr>
              <a:t> </a:t>
            </a:r>
            <a:r>
              <a:rPr lang="en-US" sz="1000" dirty="0" err="1">
                <a:solidFill>
                  <a:schemeClr val="bg1"/>
                </a:solidFill>
              </a:rPr>
              <a:t>Karmaus</a:t>
            </a:r>
            <a:endParaRPr lang="en-US" sz="1000" dirty="0">
              <a:solidFill>
                <a:schemeClr val="bg1"/>
              </a:solidFill>
            </a:endParaRPr>
          </a:p>
          <a:p>
            <a:r>
              <a:rPr lang="en-US" sz="1000" dirty="0">
                <a:solidFill>
                  <a:schemeClr val="bg1"/>
                </a:solidFill>
              </a:rPr>
              <a:t>Bruce </a:t>
            </a:r>
            <a:r>
              <a:rPr lang="en-US" sz="1000" dirty="0" err="1">
                <a:solidFill>
                  <a:schemeClr val="bg1"/>
                </a:solidFill>
              </a:rPr>
              <a:t>Coull</a:t>
            </a:r>
            <a:endParaRPr lang="en-US" sz="1000" dirty="0">
              <a:solidFill>
                <a:schemeClr val="bg1"/>
              </a:solidFill>
            </a:endParaRPr>
          </a:p>
          <a:p>
            <a:r>
              <a:rPr lang="en-US" sz="1000" dirty="0">
                <a:solidFill>
                  <a:schemeClr val="bg1"/>
                </a:solidFill>
              </a:rPr>
              <a:t>Erik </a:t>
            </a:r>
            <a:r>
              <a:rPr lang="en-US" sz="1000" dirty="0" err="1">
                <a:solidFill>
                  <a:schemeClr val="bg1"/>
                </a:solidFill>
              </a:rPr>
              <a:t>Svendsen</a:t>
            </a:r>
            <a:endParaRPr lang="en-US" sz="1000" dirty="0">
              <a:solidFill>
                <a:schemeClr val="bg1"/>
              </a:solidFill>
            </a:endParaRPr>
          </a:p>
          <a:p>
            <a:r>
              <a:rPr lang="en-US" sz="1000" dirty="0">
                <a:solidFill>
                  <a:schemeClr val="bg1"/>
                </a:solidFill>
              </a:rPr>
              <a:t>Neal Nelson</a:t>
            </a:r>
          </a:p>
          <a:p>
            <a:r>
              <a:rPr lang="en-US" sz="1000" dirty="0">
                <a:solidFill>
                  <a:schemeClr val="bg1"/>
                </a:solidFill>
              </a:rPr>
              <a:t>Lynn </a:t>
            </a:r>
            <a:r>
              <a:rPr lang="en-US" sz="1000" dirty="0" err="1">
                <a:solidFill>
                  <a:schemeClr val="bg1"/>
                </a:solidFill>
              </a:rPr>
              <a:t>Schoolfield</a:t>
            </a:r>
            <a:endParaRPr lang="en-US" sz="1000" dirty="0">
              <a:solidFill>
                <a:schemeClr val="bg1"/>
              </a:solidFill>
            </a:endParaRPr>
          </a:p>
          <a:p>
            <a:r>
              <a:rPr lang="en-US" sz="1000" dirty="0">
                <a:solidFill>
                  <a:schemeClr val="bg1"/>
                </a:solidFill>
              </a:rPr>
              <a:t>Mike </a:t>
            </a:r>
            <a:r>
              <a:rPr lang="en-US" sz="1000" dirty="0">
                <a:solidFill>
                  <a:schemeClr val="bg1"/>
                </a:solidFill>
              </a:rPr>
              <a:t>Wyatt</a:t>
            </a:r>
          </a:p>
          <a:p>
            <a:r>
              <a:rPr lang="en-US" sz="1000" dirty="0">
                <a:solidFill>
                  <a:schemeClr val="bg1"/>
                </a:solidFill>
              </a:rPr>
              <a:t>Travis Glenn</a:t>
            </a:r>
          </a:p>
          <a:p>
            <a:r>
              <a:rPr lang="en-US" sz="1000" dirty="0">
                <a:solidFill>
                  <a:schemeClr val="bg1"/>
                </a:solidFill>
              </a:rPr>
              <a:t>Steve Featherstone</a:t>
            </a:r>
          </a:p>
          <a:p>
            <a:r>
              <a:rPr lang="en-US" sz="1000" dirty="0">
                <a:solidFill>
                  <a:schemeClr val="bg1"/>
                </a:solidFill>
              </a:rPr>
              <a:t>John Palms</a:t>
            </a:r>
          </a:p>
          <a:p>
            <a:r>
              <a:rPr lang="en-US" sz="1000" dirty="0">
                <a:solidFill>
                  <a:schemeClr val="bg1"/>
                </a:solidFill>
              </a:rPr>
              <a:t>Harris </a:t>
            </a:r>
            <a:r>
              <a:rPr lang="en-US" sz="1000" dirty="0" err="1">
                <a:solidFill>
                  <a:schemeClr val="bg1"/>
                </a:solidFill>
              </a:rPr>
              <a:t>Pastides</a:t>
            </a:r>
            <a:endParaRPr lang="en-US" sz="1000" dirty="0">
              <a:solidFill>
                <a:schemeClr val="bg1"/>
              </a:solidFill>
            </a:endParaRPr>
          </a:p>
          <a:p>
            <a:r>
              <a:rPr lang="en-US" sz="1000" dirty="0">
                <a:solidFill>
                  <a:schemeClr val="bg1"/>
                </a:solidFill>
              </a:rPr>
              <a:t>Mary Anne Fitzpatrick</a:t>
            </a:r>
          </a:p>
          <a:p>
            <a:r>
              <a:rPr lang="en-US" sz="1000" dirty="0">
                <a:solidFill>
                  <a:schemeClr val="bg1"/>
                </a:solidFill>
              </a:rPr>
              <a:t>Bill Murray</a:t>
            </a:r>
          </a:p>
          <a:p>
            <a:r>
              <a:rPr lang="en-US" sz="1000" dirty="0">
                <a:solidFill>
                  <a:schemeClr val="bg1"/>
                </a:solidFill>
              </a:rPr>
              <a:t>Hilton Smith</a:t>
            </a:r>
          </a:p>
          <a:p>
            <a:r>
              <a:rPr lang="en-US" sz="1000" dirty="0">
                <a:solidFill>
                  <a:schemeClr val="bg1"/>
                </a:solidFill>
              </a:rPr>
              <a:t>Heather Preston</a:t>
            </a:r>
          </a:p>
          <a:p>
            <a:r>
              <a:rPr lang="en-US" sz="1000" dirty="0">
                <a:solidFill>
                  <a:schemeClr val="bg1"/>
                </a:solidFill>
              </a:rPr>
              <a:t>Jane Kenney-Hunt</a:t>
            </a:r>
          </a:p>
          <a:p>
            <a:r>
              <a:rPr lang="en-US" sz="1000" dirty="0">
                <a:solidFill>
                  <a:schemeClr val="bg1"/>
                </a:solidFill>
              </a:rPr>
              <a:t>Shane Welch</a:t>
            </a:r>
          </a:p>
          <a:p>
            <a:r>
              <a:rPr lang="en-US" sz="1000" dirty="0">
                <a:solidFill>
                  <a:schemeClr val="bg1"/>
                </a:solidFill>
              </a:rPr>
              <a:t>Shanna </a:t>
            </a:r>
            <a:r>
              <a:rPr lang="en-US" sz="1000" dirty="0" err="1">
                <a:solidFill>
                  <a:schemeClr val="bg1"/>
                </a:solidFill>
              </a:rPr>
              <a:t>Ostermiller</a:t>
            </a:r>
            <a:endParaRPr lang="en-US" sz="1000" dirty="0">
              <a:solidFill>
                <a:schemeClr val="bg1"/>
              </a:solidFill>
            </a:endParaRPr>
          </a:p>
          <a:p>
            <a:r>
              <a:rPr lang="en-US" sz="1000" dirty="0">
                <a:solidFill>
                  <a:schemeClr val="bg1"/>
                </a:solidFill>
              </a:rPr>
              <a:t>De Anna Beasley</a:t>
            </a:r>
          </a:p>
          <a:p>
            <a:r>
              <a:rPr lang="en-US" sz="1000" dirty="0">
                <a:solidFill>
                  <a:schemeClr val="bg1"/>
                </a:solidFill>
              </a:rPr>
              <a:t>Jayme Waldron</a:t>
            </a:r>
          </a:p>
          <a:p>
            <a:r>
              <a:rPr lang="en-US" sz="1000" dirty="0">
                <a:solidFill>
                  <a:schemeClr val="bg1"/>
                </a:solidFill>
              </a:rPr>
              <a:t>Tomoko </a:t>
            </a:r>
            <a:r>
              <a:rPr lang="en-US" sz="1000" dirty="0">
                <a:solidFill>
                  <a:schemeClr val="bg1"/>
                </a:solidFill>
              </a:rPr>
              <a:t>Steen</a:t>
            </a:r>
          </a:p>
          <a:p>
            <a:r>
              <a:rPr lang="en-US" sz="1000" dirty="0">
                <a:solidFill>
                  <a:schemeClr val="bg1"/>
                </a:solidFill>
              </a:rPr>
              <a:t>Dave </a:t>
            </a:r>
            <a:r>
              <a:rPr lang="en-US" sz="1000" dirty="0" err="1">
                <a:solidFill>
                  <a:schemeClr val="bg1"/>
                </a:solidFill>
              </a:rPr>
              <a:t>Tedeschi</a:t>
            </a:r>
            <a:endParaRPr lang="en-US" sz="1000" dirty="0">
              <a:solidFill>
                <a:schemeClr val="bg1"/>
              </a:solidFill>
            </a:endParaRPr>
          </a:p>
        </p:txBody>
      </p:sp>
      <p:sp>
        <p:nvSpPr>
          <p:cNvPr id="6" name="Rectangle 5"/>
          <p:cNvSpPr/>
          <p:nvPr/>
        </p:nvSpPr>
        <p:spPr>
          <a:xfrm>
            <a:off x="4750318" y="874113"/>
            <a:ext cx="1900726" cy="4914102"/>
          </a:xfrm>
          <a:prstGeom prst="rect">
            <a:avLst/>
          </a:prstGeom>
        </p:spPr>
        <p:txBody>
          <a:bodyPr wrap="square">
            <a:spAutoFit/>
          </a:bodyPr>
          <a:lstStyle/>
          <a:p>
            <a:r>
              <a:rPr lang="en-US" sz="1333" dirty="0">
                <a:solidFill>
                  <a:srgbClr val="FFFFFF"/>
                </a:solidFill>
              </a:rPr>
              <a:t>Japan:</a:t>
            </a:r>
          </a:p>
          <a:p>
            <a:r>
              <a:rPr lang="en-US" sz="1000" dirty="0">
                <a:solidFill>
                  <a:srgbClr val="FFFFFF"/>
                </a:solidFill>
              </a:rPr>
              <a:t> </a:t>
            </a:r>
          </a:p>
          <a:p>
            <a:r>
              <a:rPr lang="en-US" sz="1000" dirty="0">
                <a:solidFill>
                  <a:srgbClr val="FFFFFF"/>
                </a:solidFill>
              </a:rPr>
              <a:t>Kaoru Ueno</a:t>
            </a:r>
          </a:p>
          <a:p>
            <a:r>
              <a:rPr lang="en-US" sz="1000" dirty="0">
                <a:solidFill>
                  <a:srgbClr val="FFFFFF"/>
                </a:solidFill>
              </a:rPr>
              <a:t>Masahiro </a:t>
            </a:r>
            <a:r>
              <a:rPr lang="en-US" sz="1000" dirty="0" err="1">
                <a:solidFill>
                  <a:srgbClr val="FFFFFF"/>
                </a:solidFill>
              </a:rPr>
              <a:t>Natsuhori</a:t>
            </a:r>
            <a:endParaRPr lang="en-US" sz="1000" dirty="0">
              <a:solidFill>
                <a:srgbClr val="FFFFFF"/>
              </a:solidFill>
            </a:endParaRPr>
          </a:p>
          <a:p>
            <a:r>
              <a:rPr lang="en-US" sz="1000" dirty="0">
                <a:solidFill>
                  <a:srgbClr val="FFFFFF"/>
                </a:solidFill>
              </a:rPr>
              <a:t>M. </a:t>
            </a:r>
            <a:r>
              <a:rPr lang="en-US" sz="1000" dirty="0" err="1">
                <a:solidFill>
                  <a:srgbClr val="FFFFFF"/>
                </a:solidFill>
              </a:rPr>
              <a:t>Fukumoto</a:t>
            </a:r>
            <a:endParaRPr lang="en-US" sz="1000" dirty="0">
              <a:solidFill>
                <a:srgbClr val="FFFFFF"/>
              </a:solidFill>
            </a:endParaRPr>
          </a:p>
          <a:p>
            <a:r>
              <a:rPr lang="en-US" sz="1000" dirty="0">
                <a:solidFill>
                  <a:srgbClr val="FFFFFF"/>
                </a:solidFill>
              </a:rPr>
              <a:t>Takao </a:t>
            </a:r>
            <a:r>
              <a:rPr lang="en-US" sz="1000" dirty="0" err="1">
                <a:solidFill>
                  <a:srgbClr val="FFFFFF"/>
                </a:solidFill>
              </a:rPr>
              <a:t>Kangawa</a:t>
            </a:r>
            <a:endParaRPr lang="en-US" sz="1000" dirty="0">
              <a:solidFill>
                <a:srgbClr val="FFFFFF"/>
              </a:solidFill>
            </a:endParaRPr>
          </a:p>
          <a:p>
            <a:r>
              <a:rPr lang="en-US" sz="1000" dirty="0">
                <a:solidFill>
                  <a:srgbClr val="FFFFFF"/>
                </a:solidFill>
              </a:rPr>
              <a:t>Marian </a:t>
            </a:r>
            <a:r>
              <a:rPr lang="en-US" sz="1000" dirty="0" err="1">
                <a:solidFill>
                  <a:srgbClr val="FFFFFF"/>
                </a:solidFill>
              </a:rPr>
              <a:t>Moriguchi</a:t>
            </a:r>
            <a:endParaRPr lang="en-US" sz="1000" dirty="0">
              <a:solidFill>
                <a:srgbClr val="FFFFFF"/>
              </a:solidFill>
            </a:endParaRPr>
          </a:p>
          <a:p>
            <a:r>
              <a:rPr lang="en-US" sz="1000" dirty="0" err="1">
                <a:solidFill>
                  <a:srgbClr val="FFFFFF"/>
                </a:solidFill>
              </a:rPr>
              <a:t>Hidekatsu</a:t>
            </a:r>
            <a:r>
              <a:rPr lang="en-US" sz="1000" dirty="0">
                <a:solidFill>
                  <a:srgbClr val="FFFFFF"/>
                </a:solidFill>
              </a:rPr>
              <a:t> </a:t>
            </a:r>
            <a:r>
              <a:rPr lang="en-US" sz="1000" dirty="0" err="1">
                <a:solidFill>
                  <a:srgbClr val="FFFFFF"/>
                </a:solidFill>
              </a:rPr>
              <a:t>Ouchi</a:t>
            </a:r>
            <a:endParaRPr lang="en-US" sz="1000" dirty="0">
              <a:solidFill>
                <a:srgbClr val="FFFFFF"/>
              </a:solidFill>
            </a:endParaRPr>
          </a:p>
          <a:p>
            <a:r>
              <a:rPr lang="en-US" sz="1000" dirty="0">
                <a:solidFill>
                  <a:srgbClr val="FFFFFF"/>
                </a:solidFill>
              </a:rPr>
              <a:t>A. </a:t>
            </a:r>
            <a:r>
              <a:rPr lang="en-US" sz="1000" dirty="0" err="1">
                <a:solidFill>
                  <a:srgbClr val="FFFFFF"/>
                </a:solidFill>
              </a:rPr>
              <a:t>Kanno</a:t>
            </a:r>
            <a:endParaRPr lang="en-US" sz="1000" dirty="0">
              <a:solidFill>
                <a:srgbClr val="FFFFFF"/>
              </a:solidFill>
            </a:endParaRPr>
          </a:p>
          <a:p>
            <a:r>
              <a:rPr lang="en-US" sz="1000" dirty="0" err="1">
                <a:solidFill>
                  <a:srgbClr val="FFFFFF"/>
                </a:solidFill>
              </a:rPr>
              <a:t>Tetsiju</a:t>
            </a:r>
            <a:r>
              <a:rPr lang="en-US" sz="1000" dirty="0">
                <a:solidFill>
                  <a:srgbClr val="FFFFFF"/>
                </a:solidFill>
              </a:rPr>
              <a:t> </a:t>
            </a:r>
            <a:r>
              <a:rPr lang="en-US" sz="1000" dirty="0" err="1">
                <a:solidFill>
                  <a:srgbClr val="FFFFFF"/>
                </a:solidFill>
              </a:rPr>
              <a:t>Imanaka</a:t>
            </a:r>
            <a:endParaRPr lang="en-US" sz="1000" dirty="0">
              <a:solidFill>
                <a:srgbClr val="FFFFFF"/>
              </a:solidFill>
            </a:endParaRPr>
          </a:p>
          <a:p>
            <a:r>
              <a:rPr lang="en-US" sz="1000" dirty="0" err="1">
                <a:solidFill>
                  <a:srgbClr val="FFFFFF"/>
                </a:solidFill>
              </a:rPr>
              <a:t>Kazko</a:t>
            </a:r>
            <a:r>
              <a:rPr lang="en-US" sz="1000" dirty="0">
                <a:solidFill>
                  <a:srgbClr val="FFFFFF"/>
                </a:solidFill>
              </a:rPr>
              <a:t> Kawai</a:t>
            </a:r>
          </a:p>
          <a:p>
            <a:r>
              <a:rPr lang="en-US" sz="1000" dirty="0">
                <a:solidFill>
                  <a:srgbClr val="FFFFFF"/>
                </a:solidFill>
              </a:rPr>
              <a:t>David McNeill</a:t>
            </a:r>
          </a:p>
          <a:p>
            <a:r>
              <a:rPr lang="en-US" sz="1000" dirty="0" err="1">
                <a:solidFill>
                  <a:srgbClr val="FFFFFF"/>
                </a:solidFill>
              </a:rPr>
              <a:t>Azby</a:t>
            </a:r>
            <a:r>
              <a:rPr lang="en-US" sz="1000" dirty="0">
                <a:solidFill>
                  <a:srgbClr val="FFFFFF"/>
                </a:solidFill>
              </a:rPr>
              <a:t> Brown</a:t>
            </a:r>
          </a:p>
          <a:p>
            <a:r>
              <a:rPr lang="en-US" sz="1000" dirty="0" err="1">
                <a:solidFill>
                  <a:srgbClr val="FFFFFF"/>
                </a:solidFill>
              </a:rPr>
              <a:t>Ailleen</a:t>
            </a:r>
            <a:r>
              <a:rPr lang="en-US" sz="1000" dirty="0">
                <a:solidFill>
                  <a:srgbClr val="FFFFFF"/>
                </a:solidFill>
              </a:rPr>
              <a:t> </a:t>
            </a:r>
            <a:r>
              <a:rPr lang="en-US" sz="1000" dirty="0" err="1">
                <a:solidFill>
                  <a:srgbClr val="FFFFFF"/>
                </a:solidFill>
              </a:rPr>
              <a:t>Mioko</a:t>
            </a:r>
            <a:r>
              <a:rPr lang="en-US" sz="1000" dirty="0">
                <a:solidFill>
                  <a:srgbClr val="FFFFFF"/>
                </a:solidFill>
              </a:rPr>
              <a:t> Smith</a:t>
            </a:r>
          </a:p>
          <a:p>
            <a:r>
              <a:rPr lang="en-US" sz="1000" dirty="0">
                <a:solidFill>
                  <a:srgbClr val="FFFFFF"/>
                </a:solidFill>
              </a:rPr>
              <a:t>Akira Kawasaki</a:t>
            </a:r>
          </a:p>
          <a:p>
            <a:r>
              <a:rPr lang="en-US" sz="1000" dirty="0">
                <a:solidFill>
                  <a:srgbClr val="FFFFFF"/>
                </a:solidFill>
              </a:rPr>
              <a:t>Atsushi </a:t>
            </a:r>
            <a:r>
              <a:rPr lang="en-US" sz="1000" dirty="0">
                <a:solidFill>
                  <a:srgbClr val="FFFFFF"/>
                </a:solidFill>
              </a:rPr>
              <a:t>Hagiwara</a:t>
            </a:r>
            <a:endParaRPr lang="en-US" sz="1000" dirty="0">
              <a:solidFill>
                <a:srgbClr val="FFFFFF"/>
              </a:solidFill>
            </a:endParaRPr>
          </a:p>
          <a:p>
            <a:r>
              <a:rPr lang="en-US" sz="1000" dirty="0">
                <a:solidFill>
                  <a:srgbClr val="FFFFFF"/>
                </a:solidFill>
              </a:rPr>
              <a:t>Keisuke Ueda</a:t>
            </a:r>
          </a:p>
          <a:p>
            <a:r>
              <a:rPr lang="en-US" sz="1000" dirty="0">
                <a:solidFill>
                  <a:srgbClr val="FFFFFF"/>
                </a:solidFill>
              </a:rPr>
              <a:t>Tomoko Nakanishi</a:t>
            </a:r>
          </a:p>
          <a:p>
            <a:r>
              <a:rPr lang="en-US" sz="1000" dirty="0" err="1">
                <a:solidFill>
                  <a:srgbClr val="FFFFFF"/>
                </a:solidFill>
              </a:rPr>
              <a:t>Satoe</a:t>
            </a:r>
            <a:r>
              <a:rPr lang="en-US" sz="1000" dirty="0">
                <a:solidFill>
                  <a:srgbClr val="FFFFFF"/>
                </a:solidFill>
              </a:rPr>
              <a:t> </a:t>
            </a:r>
            <a:r>
              <a:rPr lang="en-US" sz="1000" dirty="0" err="1">
                <a:solidFill>
                  <a:srgbClr val="FFFFFF"/>
                </a:solidFill>
              </a:rPr>
              <a:t>Kasahara</a:t>
            </a:r>
            <a:endParaRPr lang="en-US" sz="1000" dirty="0">
              <a:solidFill>
                <a:srgbClr val="FFFFFF"/>
              </a:solidFill>
            </a:endParaRPr>
          </a:p>
          <a:p>
            <a:r>
              <a:rPr lang="en-US" sz="1000" dirty="0">
                <a:solidFill>
                  <a:srgbClr val="FFFFFF"/>
                </a:solidFill>
              </a:rPr>
              <a:t>Shin Mitsui</a:t>
            </a:r>
          </a:p>
          <a:p>
            <a:r>
              <a:rPr lang="en-US" sz="1000" dirty="0" err="1">
                <a:solidFill>
                  <a:srgbClr val="FFFFFF"/>
                </a:solidFill>
              </a:rPr>
              <a:t>Kensho</a:t>
            </a:r>
            <a:r>
              <a:rPr lang="en-US" sz="1000" dirty="0">
                <a:solidFill>
                  <a:srgbClr val="FFFFFF"/>
                </a:solidFill>
              </a:rPr>
              <a:t> </a:t>
            </a:r>
            <a:r>
              <a:rPr lang="en-US" sz="1000" dirty="0" err="1">
                <a:solidFill>
                  <a:srgbClr val="FFFFFF"/>
                </a:solidFill>
              </a:rPr>
              <a:t>Kawatsu</a:t>
            </a:r>
            <a:endParaRPr lang="en-US" sz="1000" dirty="0">
              <a:solidFill>
                <a:srgbClr val="FFFFFF"/>
              </a:solidFill>
            </a:endParaRPr>
          </a:p>
          <a:p>
            <a:r>
              <a:rPr lang="en-US" sz="1000" dirty="0">
                <a:solidFill>
                  <a:srgbClr val="FFFFFF"/>
                </a:solidFill>
              </a:rPr>
              <a:t>Isao </a:t>
            </a:r>
            <a:r>
              <a:rPr lang="en-US" sz="1000" dirty="0" err="1">
                <a:solidFill>
                  <a:srgbClr val="FFFFFF"/>
                </a:solidFill>
              </a:rPr>
              <a:t>Nishiumi</a:t>
            </a:r>
            <a:endParaRPr lang="en-US" sz="1000" dirty="0">
              <a:solidFill>
                <a:srgbClr val="FFFFFF"/>
              </a:solidFill>
            </a:endParaRPr>
          </a:p>
          <a:p>
            <a:r>
              <a:rPr lang="en-US" sz="1000" dirty="0">
                <a:solidFill>
                  <a:srgbClr val="FFFFFF"/>
                </a:solidFill>
              </a:rPr>
              <a:t>H. </a:t>
            </a:r>
            <a:r>
              <a:rPr lang="en-US" sz="1000" dirty="0">
                <a:solidFill>
                  <a:srgbClr val="FFFFFF"/>
                </a:solidFill>
              </a:rPr>
              <a:t>Suzuki</a:t>
            </a:r>
          </a:p>
          <a:p>
            <a:r>
              <a:rPr lang="en-US" sz="1000" dirty="0">
                <a:solidFill>
                  <a:srgbClr val="FFFFFF"/>
                </a:solidFill>
              </a:rPr>
              <a:t>K. Ishida</a:t>
            </a:r>
          </a:p>
          <a:p>
            <a:r>
              <a:rPr lang="en-US" sz="1000" dirty="0">
                <a:solidFill>
                  <a:srgbClr val="FFFFFF"/>
                </a:solidFill>
              </a:rPr>
              <a:t>H. </a:t>
            </a:r>
            <a:r>
              <a:rPr lang="en-US" sz="1000" dirty="0" err="1">
                <a:solidFill>
                  <a:srgbClr val="FFFFFF"/>
                </a:solidFill>
              </a:rPr>
              <a:t>Somiya</a:t>
            </a:r>
            <a:endParaRPr lang="en-US" sz="1000" dirty="0">
              <a:solidFill>
                <a:srgbClr val="FFFFFF"/>
              </a:solidFill>
            </a:endParaRPr>
          </a:p>
          <a:p>
            <a:r>
              <a:rPr lang="en-US" sz="1000" dirty="0">
                <a:solidFill>
                  <a:srgbClr val="FFFFFF"/>
                </a:solidFill>
              </a:rPr>
              <a:t>H. </a:t>
            </a:r>
            <a:r>
              <a:rPr lang="en-US" sz="1000" dirty="0" err="1">
                <a:solidFill>
                  <a:srgbClr val="FFFFFF"/>
                </a:solidFill>
              </a:rPr>
              <a:t>Terai</a:t>
            </a:r>
            <a:endParaRPr lang="en-US" sz="1000" dirty="0">
              <a:solidFill>
                <a:srgbClr val="FFFFFF"/>
              </a:solidFill>
            </a:endParaRPr>
          </a:p>
          <a:p>
            <a:r>
              <a:rPr lang="en-US" sz="1000" dirty="0">
                <a:solidFill>
                  <a:srgbClr val="FFFFFF"/>
                </a:solidFill>
              </a:rPr>
              <a:t>N. Kobayashi</a:t>
            </a:r>
          </a:p>
          <a:p>
            <a:r>
              <a:rPr lang="en-US" sz="1000" dirty="0">
                <a:solidFill>
                  <a:srgbClr val="FFFFFF"/>
                </a:solidFill>
              </a:rPr>
              <a:t>K. Koyama</a:t>
            </a:r>
          </a:p>
          <a:p>
            <a:r>
              <a:rPr lang="en-US" sz="1000" dirty="0">
                <a:solidFill>
                  <a:srgbClr val="FFFFFF"/>
                </a:solidFill>
              </a:rPr>
              <a:t>W. Kitamura</a:t>
            </a:r>
          </a:p>
          <a:p>
            <a:r>
              <a:rPr lang="en-US" sz="1000" dirty="0">
                <a:solidFill>
                  <a:srgbClr val="FFFFFF"/>
                </a:solidFill>
              </a:rPr>
              <a:t>K. Wakamatsu </a:t>
            </a:r>
          </a:p>
          <a:p>
            <a:endParaRPr lang="en-US" sz="1000" dirty="0">
              <a:solidFill>
                <a:srgbClr val="FFFFFF"/>
              </a:solidFill>
            </a:endParaRPr>
          </a:p>
        </p:txBody>
      </p:sp>
      <p:sp>
        <p:nvSpPr>
          <p:cNvPr id="7" name="Rectangle 6"/>
          <p:cNvSpPr/>
          <p:nvPr/>
        </p:nvSpPr>
        <p:spPr>
          <a:xfrm>
            <a:off x="6170887" y="874114"/>
            <a:ext cx="1803227" cy="5221879"/>
          </a:xfrm>
          <a:prstGeom prst="rect">
            <a:avLst/>
          </a:prstGeom>
        </p:spPr>
        <p:txBody>
          <a:bodyPr wrap="square">
            <a:spAutoFit/>
          </a:bodyPr>
          <a:lstStyle/>
          <a:p>
            <a:r>
              <a:rPr lang="en-US" sz="1333" dirty="0">
                <a:solidFill>
                  <a:srgbClr val="FFFFFF"/>
                </a:solidFill>
              </a:rPr>
              <a:t>Rest of The World:</a:t>
            </a:r>
          </a:p>
          <a:p>
            <a:r>
              <a:rPr lang="en-US" sz="1000" dirty="0">
                <a:solidFill>
                  <a:srgbClr val="FFFFFF"/>
                </a:solidFill>
              </a:rPr>
              <a:t> </a:t>
            </a:r>
          </a:p>
          <a:p>
            <a:r>
              <a:rPr lang="en-US" sz="1000" dirty="0">
                <a:solidFill>
                  <a:srgbClr val="FFFFFF"/>
                </a:solidFill>
              </a:rPr>
              <a:t>Anders </a:t>
            </a:r>
            <a:r>
              <a:rPr lang="en-US" sz="1000" dirty="0" err="1">
                <a:solidFill>
                  <a:srgbClr val="FFFFFF"/>
                </a:solidFill>
              </a:rPr>
              <a:t>Pape</a:t>
            </a:r>
            <a:r>
              <a:rPr lang="en-US" sz="1000" dirty="0">
                <a:solidFill>
                  <a:srgbClr val="FFFFFF"/>
                </a:solidFill>
              </a:rPr>
              <a:t> </a:t>
            </a:r>
            <a:r>
              <a:rPr lang="en-US" sz="1000" dirty="0" err="1">
                <a:solidFill>
                  <a:srgbClr val="FFFFFF"/>
                </a:solidFill>
              </a:rPr>
              <a:t>Møller</a:t>
            </a:r>
            <a:endParaRPr lang="en-US" sz="1000" dirty="0">
              <a:solidFill>
                <a:srgbClr val="FFFFFF"/>
              </a:solidFill>
            </a:endParaRPr>
          </a:p>
          <a:p>
            <a:r>
              <a:rPr lang="en-US" sz="1000" dirty="0" err="1">
                <a:solidFill>
                  <a:srgbClr val="FFFFFF"/>
                </a:solidFill>
              </a:rPr>
              <a:t>Gier</a:t>
            </a:r>
            <a:r>
              <a:rPr lang="en-US" sz="1000" dirty="0">
                <a:solidFill>
                  <a:srgbClr val="FFFFFF"/>
                </a:solidFill>
              </a:rPr>
              <a:t> </a:t>
            </a:r>
            <a:r>
              <a:rPr lang="en-US" sz="1000" dirty="0" err="1">
                <a:solidFill>
                  <a:srgbClr val="FFFFFF"/>
                </a:solidFill>
              </a:rPr>
              <a:t>Rodilfsen</a:t>
            </a:r>
            <a:endParaRPr lang="en-US" sz="1000" dirty="0">
              <a:solidFill>
                <a:srgbClr val="FFFFFF"/>
              </a:solidFill>
            </a:endParaRPr>
          </a:p>
          <a:p>
            <a:r>
              <a:rPr lang="en-US" sz="1000" dirty="0">
                <a:solidFill>
                  <a:srgbClr val="FFFFFF"/>
                </a:solidFill>
              </a:rPr>
              <a:t>Nicola </a:t>
            </a:r>
            <a:r>
              <a:rPr lang="en-US" sz="1000" dirty="0" err="1">
                <a:solidFill>
                  <a:srgbClr val="FFFFFF"/>
                </a:solidFill>
              </a:rPr>
              <a:t>Saino</a:t>
            </a:r>
            <a:endParaRPr lang="en-US" sz="1000" dirty="0">
              <a:solidFill>
                <a:srgbClr val="FFFFFF"/>
              </a:solidFill>
            </a:endParaRPr>
          </a:p>
          <a:p>
            <a:r>
              <a:rPr lang="en-US" sz="1000" dirty="0" err="1">
                <a:solidFill>
                  <a:srgbClr val="FFFFFF"/>
                </a:solidFill>
              </a:rPr>
              <a:t>Florentino</a:t>
            </a:r>
            <a:r>
              <a:rPr lang="en-US" sz="1000" dirty="0">
                <a:solidFill>
                  <a:srgbClr val="FFFFFF"/>
                </a:solidFill>
              </a:rPr>
              <a:t> de Lope</a:t>
            </a:r>
          </a:p>
          <a:p>
            <a:r>
              <a:rPr lang="en-US" sz="1000" dirty="0">
                <a:solidFill>
                  <a:srgbClr val="FFFFFF"/>
                </a:solidFill>
              </a:rPr>
              <a:t>Peter </a:t>
            </a:r>
            <a:r>
              <a:rPr lang="en-US" sz="1000" dirty="0" err="1">
                <a:solidFill>
                  <a:srgbClr val="FFFFFF"/>
                </a:solidFill>
              </a:rPr>
              <a:t>Surai</a:t>
            </a:r>
            <a:endParaRPr lang="en-US" sz="1000" dirty="0">
              <a:solidFill>
                <a:srgbClr val="FFFFFF"/>
              </a:solidFill>
            </a:endParaRPr>
          </a:p>
          <a:p>
            <a:r>
              <a:rPr lang="en-US" sz="1000" dirty="0">
                <a:solidFill>
                  <a:srgbClr val="FFFFFF"/>
                </a:solidFill>
              </a:rPr>
              <a:t>Keith Hobson</a:t>
            </a:r>
          </a:p>
          <a:p>
            <a:r>
              <a:rPr lang="en-US" sz="1000" dirty="0" err="1">
                <a:solidFill>
                  <a:srgbClr val="FFFFFF"/>
                </a:solidFill>
              </a:rPr>
              <a:t>Tibor</a:t>
            </a:r>
            <a:r>
              <a:rPr lang="en-US" sz="1000" dirty="0">
                <a:solidFill>
                  <a:srgbClr val="FFFFFF"/>
                </a:solidFill>
              </a:rPr>
              <a:t> </a:t>
            </a:r>
            <a:r>
              <a:rPr lang="en-US" sz="1000" dirty="0" err="1">
                <a:solidFill>
                  <a:srgbClr val="FFFFFF"/>
                </a:solidFill>
              </a:rPr>
              <a:t>Szep</a:t>
            </a:r>
            <a:endParaRPr lang="en-US" sz="1000" dirty="0">
              <a:solidFill>
                <a:srgbClr val="FFFFFF"/>
              </a:solidFill>
            </a:endParaRPr>
          </a:p>
          <a:p>
            <a:r>
              <a:rPr lang="en-US" sz="1000" dirty="0" err="1">
                <a:solidFill>
                  <a:srgbClr val="FFFFFF"/>
                </a:solidFill>
              </a:rPr>
              <a:t>Filiz</a:t>
            </a:r>
            <a:r>
              <a:rPr lang="en-US" sz="1000" dirty="0">
                <a:solidFill>
                  <a:srgbClr val="FFFFFF"/>
                </a:solidFill>
              </a:rPr>
              <a:t> </a:t>
            </a:r>
            <a:r>
              <a:rPr lang="en-US" sz="1000" dirty="0" err="1">
                <a:solidFill>
                  <a:srgbClr val="FFFFFF"/>
                </a:solidFill>
              </a:rPr>
              <a:t>Karadas</a:t>
            </a:r>
            <a:endParaRPr lang="en-US" sz="1000" dirty="0">
              <a:solidFill>
                <a:srgbClr val="FFFFFF"/>
              </a:solidFill>
            </a:endParaRPr>
          </a:p>
          <a:p>
            <a:r>
              <a:rPr lang="en-US" sz="1000" dirty="0">
                <a:solidFill>
                  <a:srgbClr val="FFFFFF"/>
                </a:solidFill>
              </a:rPr>
              <a:t>Andreas </a:t>
            </a:r>
            <a:r>
              <a:rPr lang="en-US" sz="1000" dirty="0" err="1">
                <a:solidFill>
                  <a:srgbClr val="FFFFFF"/>
                </a:solidFill>
              </a:rPr>
              <a:t>Erhardt</a:t>
            </a:r>
            <a:endParaRPr lang="en-US" sz="1000" dirty="0">
              <a:solidFill>
                <a:srgbClr val="FFFFFF"/>
              </a:solidFill>
            </a:endParaRPr>
          </a:p>
          <a:p>
            <a:r>
              <a:rPr lang="en-US" sz="1000" dirty="0">
                <a:solidFill>
                  <a:srgbClr val="FFFFFF"/>
                </a:solidFill>
              </a:rPr>
              <a:t>Pete Van Ness</a:t>
            </a:r>
          </a:p>
          <a:p>
            <a:r>
              <a:rPr lang="en-US" sz="1000" dirty="0">
                <a:solidFill>
                  <a:srgbClr val="FFFFFF"/>
                </a:solidFill>
              </a:rPr>
              <a:t>Alexey </a:t>
            </a:r>
            <a:r>
              <a:rPr lang="en-US" sz="1000" dirty="0" err="1">
                <a:solidFill>
                  <a:srgbClr val="FFFFFF"/>
                </a:solidFill>
              </a:rPr>
              <a:t>Yablokov</a:t>
            </a:r>
            <a:endParaRPr lang="en-US" sz="1000" dirty="0">
              <a:solidFill>
                <a:srgbClr val="FFFFFF"/>
              </a:solidFill>
            </a:endParaRPr>
          </a:p>
          <a:p>
            <a:r>
              <a:rPr lang="en-US" sz="1000" dirty="0" err="1">
                <a:solidFill>
                  <a:srgbClr val="FFFFFF"/>
                </a:solidFill>
              </a:rPr>
              <a:t>Niko</a:t>
            </a:r>
            <a:r>
              <a:rPr lang="en-US" sz="1000" dirty="0">
                <a:solidFill>
                  <a:srgbClr val="FFFFFF"/>
                </a:solidFill>
              </a:rPr>
              <a:t> </a:t>
            </a:r>
            <a:r>
              <a:rPr lang="en-US" sz="1000" dirty="0" err="1">
                <a:solidFill>
                  <a:srgbClr val="FFFFFF"/>
                </a:solidFill>
              </a:rPr>
              <a:t>Evangeliou</a:t>
            </a:r>
            <a:r>
              <a:rPr lang="en-US" sz="1000" dirty="0">
                <a:solidFill>
                  <a:srgbClr val="FFFFFF"/>
                </a:solidFill>
              </a:rPr>
              <a:t> </a:t>
            </a:r>
            <a:endParaRPr lang="en-US" sz="1000" dirty="0">
              <a:solidFill>
                <a:srgbClr val="FFFFFF"/>
              </a:solidFill>
            </a:endParaRPr>
          </a:p>
          <a:p>
            <a:r>
              <a:rPr lang="en-US" sz="1000" dirty="0" err="1">
                <a:solidFill>
                  <a:srgbClr val="FFFFFF"/>
                </a:solidFill>
              </a:rPr>
              <a:t>Tapio</a:t>
            </a:r>
            <a:r>
              <a:rPr lang="en-US" sz="1000" dirty="0">
                <a:solidFill>
                  <a:srgbClr val="FFFFFF"/>
                </a:solidFill>
              </a:rPr>
              <a:t> </a:t>
            </a:r>
            <a:r>
              <a:rPr lang="en-US" sz="1000" dirty="0" err="1">
                <a:solidFill>
                  <a:srgbClr val="FFFFFF"/>
                </a:solidFill>
              </a:rPr>
              <a:t>Mappes</a:t>
            </a:r>
            <a:endParaRPr lang="en-US" sz="1000" dirty="0">
              <a:solidFill>
                <a:srgbClr val="FFFFFF"/>
              </a:solidFill>
            </a:endParaRPr>
          </a:p>
          <a:p>
            <a:r>
              <a:rPr lang="en-US" sz="1000" dirty="0">
                <a:solidFill>
                  <a:srgbClr val="FFFFFF"/>
                </a:solidFill>
              </a:rPr>
              <a:t>Z. </a:t>
            </a:r>
            <a:r>
              <a:rPr lang="en-US" sz="1000" dirty="0" err="1">
                <a:solidFill>
                  <a:srgbClr val="FFFFFF"/>
                </a:solidFill>
              </a:rPr>
              <a:t>Boratynski</a:t>
            </a:r>
            <a:endParaRPr lang="en-US" sz="1000" dirty="0">
              <a:solidFill>
                <a:srgbClr val="FFFFFF"/>
              </a:solidFill>
            </a:endParaRPr>
          </a:p>
          <a:p>
            <a:r>
              <a:rPr lang="en-US" sz="1000" dirty="0">
                <a:solidFill>
                  <a:srgbClr val="FFFFFF"/>
                </a:solidFill>
              </a:rPr>
              <a:t>J. </a:t>
            </a:r>
            <a:r>
              <a:rPr lang="en-US" sz="1000" dirty="0" err="1">
                <a:solidFill>
                  <a:srgbClr val="FFFFFF"/>
                </a:solidFill>
              </a:rPr>
              <a:t>Garnier</a:t>
            </a:r>
            <a:r>
              <a:rPr lang="en-US" sz="1000" dirty="0">
                <a:solidFill>
                  <a:srgbClr val="FFFFFF"/>
                </a:solidFill>
              </a:rPr>
              <a:t>-Laplace</a:t>
            </a:r>
          </a:p>
          <a:p>
            <a:r>
              <a:rPr lang="en-US" sz="1000" dirty="0">
                <a:solidFill>
                  <a:srgbClr val="FFFFFF"/>
                </a:solidFill>
              </a:rPr>
              <a:t>P. Lehmann</a:t>
            </a:r>
          </a:p>
          <a:p>
            <a:r>
              <a:rPr lang="en-US" sz="1000" dirty="0">
                <a:solidFill>
                  <a:srgbClr val="FFFFFF"/>
                </a:solidFill>
              </a:rPr>
              <a:t>M. </a:t>
            </a:r>
            <a:r>
              <a:rPr lang="en-US" sz="1000" dirty="0">
                <a:solidFill>
                  <a:srgbClr val="FFFFFF"/>
                </a:solidFill>
              </a:rPr>
              <a:t>Ruiz-González </a:t>
            </a:r>
            <a:endParaRPr lang="en-US" sz="1000" dirty="0">
              <a:solidFill>
                <a:srgbClr val="FFFFFF"/>
              </a:solidFill>
            </a:endParaRPr>
          </a:p>
          <a:p>
            <a:r>
              <a:rPr lang="en-US" sz="1000" dirty="0">
                <a:solidFill>
                  <a:srgbClr val="FFFFFF"/>
                </a:solidFill>
              </a:rPr>
              <a:t>G. </a:t>
            </a:r>
            <a:r>
              <a:rPr lang="en-US" sz="1000" dirty="0" err="1">
                <a:solidFill>
                  <a:srgbClr val="FFFFFF"/>
                </a:solidFill>
              </a:rPr>
              <a:t>Á</a:t>
            </a:r>
            <a:r>
              <a:rPr lang="en-US" sz="1000" dirty="0">
                <a:solidFill>
                  <a:srgbClr val="FFFFFF"/>
                </a:solidFill>
              </a:rPr>
              <a:t>. </a:t>
            </a:r>
            <a:r>
              <a:rPr lang="en-US" sz="1000" dirty="0" err="1">
                <a:solidFill>
                  <a:srgbClr val="FFFFFF"/>
                </a:solidFill>
              </a:rPr>
              <a:t>Czirják</a:t>
            </a:r>
            <a:r>
              <a:rPr lang="en-US" sz="1000" dirty="0">
                <a:solidFill>
                  <a:srgbClr val="FFFFFF"/>
                </a:solidFill>
              </a:rPr>
              <a:t> </a:t>
            </a:r>
            <a:endParaRPr lang="en-US" sz="1000" dirty="0">
              <a:solidFill>
                <a:srgbClr val="FFFFFF"/>
              </a:solidFill>
            </a:endParaRPr>
          </a:p>
          <a:p>
            <a:r>
              <a:rPr lang="en-US" sz="1000" dirty="0">
                <a:solidFill>
                  <a:srgbClr val="FFFFFF"/>
                </a:solidFill>
              </a:rPr>
              <a:t>S. </a:t>
            </a:r>
            <a:r>
              <a:rPr lang="en-US" sz="1000" dirty="0" err="1">
                <a:solidFill>
                  <a:srgbClr val="FFFFFF"/>
                </a:solidFill>
              </a:rPr>
              <a:t>Aliyu</a:t>
            </a:r>
            <a:endParaRPr lang="en-US" sz="1000" dirty="0">
              <a:solidFill>
                <a:srgbClr val="FFFFFF"/>
              </a:solidFill>
            </a:endParaRPr>
          </a:p>
          <a:p>
            <a:r>
              <a:rPr lang="en-US" sz="1000" dirty="0">
                <a:solidFill>
                  <a:srgbClr val="FFFFFF"/>
                </a:solidFill>
              </a:rPr>
              <a:t>T. Giraud</a:t>
            </a:r>
          </a:p>
          <a:p>
            <a:r>
              <a:rPr lang="en-US" sz="1000" dirty="0">
                <a:solidFill>
                  <a:srgbClr val="FFFFFF"/>
                </a:solidFill>
              </a:rPr>
              <a:t>P. </a:t>
            </a:r>
            <a:r>
              <a:rPr lang="en-US" sz="1000" dirty="0" err="1">
                <a:solidFill>
                  <a:srgbClr val="FFFFFF"/>
                </a:solidFill>
              </a:rPr>
              <a:t>Heeb</a:t>
            </a:r>
            <a:r>
              <a:rPr lang="en-US" sz="1000" dirty="0">
                <a:solidFill>
                  <a:srgbClr val="FFFFFF"/>
                </a:solidFill>
              </a:rPr>
              <a:t> </a:t>
            </a:r>
            <a:endParaRPr lang="en-US" sz="1000" dirty="0">
              <a:solidFill>
                <a:srgbClr val="FFFFFF"/>
              </a:solidFill>
            </a:endParaRPr>
          </a:p>
          <a:p>
            <a:r>
              <a:rPr lang="en-US" sz="1000" dirty="0">
                <a:solidFill>
                  <a:srgbClr val="FFFFFF"/>
                </a:solidFill>
              </a:rPr>
              <a:t>H. </a:t>
            </a:r>
            <a:r>
              <a:rPr lang="en-US" sz="1000" dirty="0" err="1">
                <a:solidFill>
                  <a:srgbClr val="FFFFFF"/>
                </a:solidFill>
              </a:rPr>
              <a:t>Caldicott</a:t>
            </a:r>
            <a:endParaRPr lang="en-US" sz="1000" dirty="0">
              <a:solidFill>
                <a:srgbClr val="FFFFFF"/>
              </a:solidFill>
            </a:endParaRPr>
          </a:p>
          <a:p>
            <a:r>
              <a:rPr lang="en-US" sz="1000" dirty="0">
                <a:solidFill>
                  <a:srgbClr val="FFFFFF"/>
                </a:solidFill>
              </a:rPr>
              <a:t>Ismael Galvan</a:t>
            </a:r>
          </a:p>
          <a:p>
            <a:r>
              <a:rPr lang="en-US" sz="1000" dirty="0" err="1">
                <a:solidFill>
                  <a:srgbClr val="FFFFFF"/>
                </a:solidFill>
              </a:rPr>
              <a:t>Ghermosell</a:t>
            </a:r>
            <a:endParaRPr lang="en-US" sz="1000" dirty="0">
              <a:solidFill>
                <a:srgbClr val="FFFFFF"/>
              </a:solidFill>
            </a:endParaRPr>
          </a:p>
          <a:p>
            <a:r>
              <a:rPr lang="en-US" sz="1000" dirty="0">
                <a:solidFill>
                  <a:srgbClr val="FFFFFF"/>
                </a:solidFill>
              </a:rPr>
              <a:t>T</a:t>
            </a:r>
            <a:r>
              <a:rPr lang="en-US" sz="1000" dirty="0">
                <a:solidFill>
                  <a:srgbClr val="FFFFFF"/>
                </a:solidFill>
              </a:rPr>
              <a:t>. </a:t>
            </a:r>
            <a:r>
              <a:rPr lang="en-US" sz="1000" dirty="0" err="1">
                <a:solidFill>
                  <a:srgbClr val="FFFFFF"/>
                </a:solidFill>
              </a:rPr>
              <a:t>Laskemoen</a:t>
            </a:r>
            <a:r>
              <a:rPr lang="en-US" sz="1000" dirty="0">
                <a:solidFill>
                  <a:srgbClr val="FFFFFF"/>
                </a:solidFill>
              </a:rPr>
              <a:t> </a:t>
            </a:r>
            <a:endParaRPr lang="en-US" sz="1000" dirty="0">
              <a:solidFill>
                <a:srgbClr val="FFFFFF"/>
              </a:solidFill>
            </a:endParaRPr>
          </a:p>
          <a:p>
            <a:r>
              <a:rPr lang="en-US" sz="1000" dirty="0">
                <a:solidFill>
                  <a:srgbClr val="FFFFFF"/>
                </a:solidFill>
              </a:rPr>
              <a:t>J.T. </a:t>
            </a:r>
            <a:r>
              <a:rPr lang="en-US" sz="1000" dirty="0" err="1">
                <a:solidFill>
                  <a:srgbClr val="FFFFFF"/>
                </a:solidFill>
              </a:rPr>
              <a:t>Lifjeld</a:t>
            </a:r>
            <a:r>
              <a:rPr lang="en-US" sz="1000" dirty="0">
                <a:solidFill>
                  <a:srgbClr val="FFFFFF"/>
                </a:solidFill>
              </a:rPr>
              <a:t> </a:t>
            </a:r>
            <a:endParaRPr lang="en-US" sz="1000" dirty="0">
              <a:solidFill>
                <a:srgbClr val="FFFFFF"/>
              </a:solidFill>
            </a:endParaRPr>
          </a:p>
          <a:p>
            <a:r>
              <a:rPr lang="en-US" sz="1000" dirty="0">
                <a:solidFill>
                  <a:srgbClr val="FFFFFF"/>
                </a:solidFill>
              </a:rPr>
              <a:t>J. </a:t>
            </a:r>
            <a:r>
              <a:rPr lang="en-US" sz="1000" dirty="0" err="1">
                <a:solidFill>
                  <a:srgbClr val="FFFFFF"/>
                </a:solidFill>
              </a:rPr>
              <a:t>Balbontín</a:t>
            </a:r>
            <a:r>
              <a:rPr lang="en-US" sz="1000" dirty="0">
                <a:solidFill>
                  <a:srgbClr val="FFFFFF"/>
                </a:solidFill>
              </a:rPr>
              <a:t>  </a:t>
            </a:r>
          </a:p>
          <a:p>
            <a:endParaRPr lang="en-US" sz="1000" dirty="0">
              <a:solidFill>
                <a:srgbClr val="FFFFFF"/>
              </a:solidFill>
            </a:endParaRPr>
          </a:p>
          <a:p>
            <a:endParaRPr lang="en-US" sz="1000" dirty="0">
              <a:solidFill>
                <a:srgbClr val="FFFFFF"/>
              </a:solidFill>
            </a:endParaRPr>
          </a:p>
          <a:p>
            <a:endParaRPr lang="en-US" sz="1000" dirty="0">
              <a:solidFill>
                <a:srgbClr val="FFFFFF"/>
              </a:solidFill>
            </a:endParaRPr>
          </a:p>
          <a:p>
            <a:endParaRPr lang="en-US" sz="1000" dirty="0">
              <a:solidFill>
                <a:srgbClr val="FFFFFF"/>
              </a:solidFill>
            </a:endParaRPr>
          </a:p>
        </p:txBody>
      </p:sp>
    </p:spTree>
    <p:extLst>
      <p:ext uri="{BB962C8B-B14F-4D97-AF65-F5344CB8AC3E}">
        <p14:creationId xmlns:p14="http://schemas.microsoft.com/office/powerpoint/2010/main" val="17217199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1546</TotalTime>
  <Words>681</Words>
  <Application>Microsoft Macintosh PowerPoint</Application>
  <PresentationFormat>On-screen Show (16:10)</PresentationFormat>
  <Paragraphs>188</Paragraphs>
  <Slides>31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Calibri</vt:lpstr>
      <vt:lpstr>Calibri Light</vt:lpstr>
      <vt:lpstr>ＭＳ Ｐゴシック</vt:lpstr>
      <vt:lpstr>Symbol</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is Animal Abundance and Diversity Affected by Radiation?</vt:lpstr>
      <vt:lpstr>PowerPoint Presentation</vt:lpstr>
      <vt:lpstr>PowerPoint Presentation</vt:lpstr>
      <vt:lpstr>PowerPoint Presentation</vt:lpstr>
      <vt:lpstr>Abundance and radiation – Fukushima Birds  2011-14</vt:lpstr>
      <vt:lpstr>Species richness and radiation - Fukushima Birds  2011-14</vt:lpstr>
      <vt:lpstr>PowerPoint Presentation</vt:lpstr>
      <vt:lpstr>PowerPoint Presentation</vt:lpstr>
      <vt:lpstr>PowerPoint Presentation</vt:lpstr>
      <vt:lpstr>PowerPoint Presentation</vt:lpstr>
      <vt:lpstr>PowerPoint Presentation</vt:lpstr>
      <vt:lpstr>PowerPoint Presentation</vt:lpstr>
      <vt:lpstr>What does this all mean?</vt:lpstr>
      <vt:lpstr>What should be done?</vt:lpstr>
      <vt:lpstr>What should be done?</vt:lpstr>
      <vt:lpstr>Acknowledgments – My Deepest Thanks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MOUSSEAU, TIMOTHY</dc:creator>
  <cp:lastModifiedBy>MOUSSEAU, TIMOTHY</cp:lastModifiedBy>
  <cp:revision>10</cp:revision>
  <dcterms:created xsi:type="dcterms:W3CDTF">2016-03-15T19:44:52Z</dcterms:created>
  <dcterms:modified xsi:type="dcterms:W3CDTF">2016-03-16T21:31:12Z</dcterms:modified>
</cp:coreProperties>
</file>